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Fira Mono Medium" panose="020B0609050000020004" pitchFamily="49" charset="0"/>
      <p:regular r:id="rId19"/>
    </p:embeddedFont>
    <p:embeddedFont>
      <p:font typeface="Fira Sans" panose="020B0503050000020004" pitchFamily="34" charset="0"/>
      <p:regular r:id="rId20"/>
      <p:bold r:id="rId21"/>
    </p:embeddedFont>
    <p:embeddedFont>
      <p:font typeface="Fira Sans Light" panose="020B0403050000020004" pitchFamily="34"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88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balaka18/email-spam-classification-dataset-csv"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438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Email Spam Classifier using Machine Learning</a:t>
            </a:r>
            <a:endParaRPr lang="en-US" sz="3900" dirty="0"/>
          </a:p>
        </p:txBody>
      </p:sp>
      <p:sp>
        <p:nvSpPr>
          <p:cNvPr id="5" name="Text 2"/>
          <p:cNvSpPr/>
          <p:nvPr/>
        </p:nvSpPr>
        <p:spPr>
          <a:xfrm>
            <a:off x="6280190" y="4772978"/>
            <a:ext cx="7556421" cy="76223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Fira Sans" pitchFamily="34" charset="0"/>
                <a:ea typeface="Fira Sans" pitchFamily="34" charset="-122"/>
                <a:cs typeface="Fira Sans" pitchFamily="34" charset="-120"/>
              </a:rPr>
              <a:t>Presented By: SUUKRAT AGRAWAL</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32103"/>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The Final Model: Support Vector Machine (SVM)</a:t>
            </a:r>
            <a:endParaRPr lang="en-US" sz="3900" dirty="0"/>
          </a:p>
        </p:txBody>
      </p:sp>
      <p:sp>
        <p:nvSpPr>
          <p:cNvPr id="3" name="Text 1"/>
          <p:cNvSpPr/>
          <p:nvPr/>
        </p:nvSpPr>
        <p:spPr>
          <a:xfrm>
            <a:off x="793790" y="2269093"/>
            <a:ext cx="13042821" cy="635079"/>
          </a:xfrm>
          <a:prstGeom prst="rect">
            <a:avLst/>
          </a:prstGeom>
          <a:noFill/>
          <a:ln/>
        </p:spPr>
        <p:txBody>
          <a:bodyPr wrap="square" lIns="0" tIns="0" rIns="0" bIns="0" rtlCol="0" anchor="t"/>
          <a:lstStyle/>
          <a:p>
            <a:pPr>
              <a:lnSpc>
                <a:spcPts val="2500"/>
              </a:lnSpc>
            </a:pPr>
            <a:r>
              <a:rPr lang="en-GB" sz="1600" dirty="0">
                <a:solidFill>
                  <a:schemeClr val="bg1"/>
                </a:solidFill>
                <a:latin typeface="Fira Sans" panose="020B0503050000020004" pitchFamily="34" charset="0"/>
              </a:rPr>
              <a:t>Based on the comparative evaluation of all trained models, the </a:t>
            </a:r>
            <a:r>
              <a:rPr lang="en-GB" sz="1600" b="1" dirty="0">
                <a:solidFill>
                  <a:schemeClr val="bg1"/>
                </a:solidFill>
                <a:latin typeface="Fira Sans" panose="020B0503050000020004" pitchFamily="34" charset="0"/>
              </a:rPr>
              <a:t>Support Vector Machine (SVM)</a:t>
            </a:r>
            <a:r>
              <a:rPr lang="en-GB" sz="1600" dirty="0">
                <a:solidFill>
                  <a:schemeClr val="bg1"/>
                </a:solidFill>
                <a:latin typeface="Fira Sans" panose="020B0503050000020004" pitchFamily="34" charset="0"/>
              </a:rPr>
              <a:t> was selected as the final model for email spam classification due to its strong precision and consistent performance on unseen test data.</a:t>
            </a:r>
            <a:endParaRPr lang="en-US" sz="1550" dirty="0">
              <a:solidFill>
                <a:schemeClr val="bg1"/>
              </a:solidFill>
              <a:latin typeface="Fira Sans" panose="020B0503050000020004" pitchFamily="34" charset="0"/>
            </a:endParaRPr>
          </a:p>
        </p:txBody>
      </p:sp>
      <p:sp>
        <p:nvSpPr>
          <p:cNvPr id="4" name="Text 2"/>
          <p:cNvSpPr/>
          <p:nvPr/>
        </p:nvSpPr>
        <p:spPr>
          <a:xfrm>
            <a:off x="793790" y="332577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BF3FA"/>
                </a:solidFill>
                <a:latin typeface="Fira Mono Medium" pitchFamily="34" charset="0"/>
                <a:ea typeface="Fira Mono Medium" pitchFamily="34" charset="-122"/>
                <a:cs typeface="Fira Mono Medium" pitchFamily="34" charset="-120"/>
              </a:rPr>
              <a:t>Why SVM?</a:t>
            </a:r>
            <a:endParaRPr lang="en-US" sz="2300" dirty="0"/>
          </a:p>
        </p:txBody>
      </p:sp>
      <p:sp>
        <p:nvSpPr>
          <p:cNvPr id="5" name="Text 3"/>
          <p:cNvSpPr/>
          <p:nvPr/>
        </p:nvSpPr>
        <p:spPr>
          <a:xfrm>
            <a:off x="793790" y="3896201"/>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Highest Stability:</a:t>
            </a:r>
            <a:r>
              <a:rPr lang="en-US" sz="1550" dirty="0">
                <a:solidFill>
                  <a:srgbClr val="E0D6DE"/>
                </a:solidFill>
                <a:latin typeface="Fira Sans" pitchFamily="34" charset="0"/>
                <a:ea typeface="Fira Sans" pitchFamily="34" charset="-122"/>
                <a:cs typeface="Fira Sans" pitchFamily="34" charset="-120"/>
              </a:rPr>
              <a:t> The SVM model consistently demonstrated the most stable and reliable performance on the test dataset, crucial for a real-world application.</a:t>
            </a:r>
            <a:endParaRPr lang="en-US" sz="1550" dirty="0"/>
          </a:p>
        </p:txBody>
      </p:sp>
      <p:sp>
        <p:nvSpPr>
          <p:cNvPr id="6" name="Text 4"/>
          <p:cNvSpPr/>
          <p:nvPr/>
        </p:nvSpPr>
        <p:spPr>
          <a:xfrm>
            <a:off x="793790" y="4918234"/>
            <a:ext cx="62793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Optimal Hyperplane:</a:t>
            </a:r>
            <a:r>
              <a:rPr lang="en-US" sz="1550" dirty="0">
                <a:solidFill>
                  <a:srgbClr val="E0D6DE"/>
                </a:solidFill>
                <a:latin typeface="Fira Sans" pitchFamily="34" charset="0"/>
                <a:ea typeface="Fira Sans" pitchFamily="34" charset="-122"/>
                <a:cs typeface="Fira Sans" pitchFamily="34" charset="-120"/>
              </a:rPr>
              <a:t> It effectively constructed a clear "hyperplane" within the multi-dimensional feature space, creating a distinct boundary that accurately separates spam email vectors from legitimate (ham) email vectors.</a:t>
            </a:r>
            <a:endParaRPr lang="en-US" sz="1550" dirty="0"/>
          </a:p>
        </p:txBody>
      </p:sp>
      <p:sp>
        <p:nvSpPr>
          <p:cNvPr id="7" name="Text 5"/>
          <p:cNvSpPr/>
          <p:nvPr/>
        </p:nvSpPr>
        <p:spPr>
          <a:xfrm>
            <a:off x="793790" y="6257806"/>
            <a:ext cx="62793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Superior Generalisation:</a:t>
            </a:r>
            <a:r>
              <a:rPr lang="en-US" sz="1550" dirty="0">
                <a:solidFill>
                  <a:srgbClr val="E0D6DE"/>
                </a:solidFill>
                <a:latin typeface="Fira Sans" pitchFamily="34" charset="0"/>
                <a:ea typeface="Fira Sans" pitchFamily="34" charset="-122"/>
                <a:cs typeface="Fira Sans" pitchFamily="34" charset="-120"/>
              </a:rPr>
              <a:t> SVM proved excellent at generalising from the training data, meaning it can accurately classify new, previously unseen emails, a vital characteristic for any effective spam filter.</a:t>
            </a:r>
            <a:endParaRPr lang="en-US" sz="1550" dirty="0"/>
          </a:p>
        </p:txBody>
      </p:sp>
      <p:sp>
        <p:nvSpPr>
          <p:cNvPr id="8" name="Text 6"/>
          <p:cNvSpPr/>
          <p:nvPr/>
        </p:nvSpPr>
        <p:spPr>
          <a:xfrm>
            <a:off x="7564874" y="3325773"/>
            <a:ext cx="3391972" cy="372070"/>
          </a:xfrm>
          <a:prstGeom prst="rect">
            <a:avLst/>
          </a:prstGeom>
          <a:noFill/>
          <a:ln/>
        </p:spPr>
        <p:txBody>
          <a:bodyPr wrap="none" lIns="0" tIns="0" rIns="0" bIns="0" rtlCol="0" anchor="t"/>
          <a:lstStyle/>
          <a:p>
            <a:pPr marL="0" indent="0" algn="l">
              <a:lnSpc>
                <a:spcPts val="2900"/>
              </a:lnSpc>
              <a:buNone/>
            </a:pPr>
            <a:r>
              <a:rPr lang="en-US" sz="2300" dirty="0">
                <a:solidFill>
                  <a:srgbClr val="FBF3FA"/>
                </a:solidFill>
                <a:latin typeface="Fira Mono Medium" pitchFamily="34" charset="0"/>
                <a:ea typeface="Fira Mono Medium" pitchFamily="34" charset="-122"/>
                <a:cs typeface="Fira Mono Medium" pitchFamily="34" charset="-120"/>
              </a:rPr>
              <a:t>Model Serialization</a:t>
            </a:r>
            <a:endParaRPr lang="en-US" sz="2300" dirty="0"/>
          </a:p>
        </p:txBody>
      </p:sp>
      <p:sp>
        <p:nvSpPr>
          <p:cNvPr id="9" name="Text 7"/>
          <p:cNvSpPr/>
          <p:nvPr/>
        </p:nvSpPr>
        <p:spPr>
          <a:xfrm>
            <a:off x="7564874" y="3896201"/>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To ensure the seamless integration of our trained SVM model into the web application, we employed </a:t>
            </a:r>
            <a:r>
              <a:rPr lang="en-US" sz="1550" dirty="0">
                <a:solidFill>
                  <a:srgbClr val="FF6BD8"/>
                </a:solidFill>
                <a:latin typeface="Fira Sans" pitchFamily="34" charset="0"/>
                <a:ea typeface="Fira Sans" pitchFamily="34" charset="-122"/>
                <a:cs typeface="Fira Sans" pitchFamily="34" charset="-120"/>
              </a:rPr>
              <a:t>Python's Pickle library</a:t>
            </a:r>
            <a:r>
              <a:rPr lang="en-US" sz="1550" dirty="0">
                <a:solidFill>
                  <a:srgbClr val="E0D6DE"/>
                </a:solidFill>
                <a:latin typeface="Fira Sans" pitchFamily="34" charset="0"/>
                <a:ea typeface="Fira Sans" pitchFamily="34" charset="-122"/>
                <a:cs typeface="Fira Sans" pitchFamily="34" charset="-120"/>
              </a:rPr>
              <a:t> for serialization.</a:t>
            </a:r>
            <a:endParaRPr lang="en-US" sz="1550" dirty="0"/>
          </a:p>
        </p:txBody>
      </p:sp>
      <p:sp>
        <p:nvSpPr>
          <p:cNvPr id="10" name="Text 8"/>
          <p:cNvSpPr/>
          <p:nvPr/>
        </p:nvSpPr>
        <p:spPr>
          <a:xfrm>
            <a:off x="7564874" y="5027414"/>
            <a:ext cx="6279356" cy="159531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trained SVM model was saved as </a:t>
            </a:r>
            <a:r>
              <a:rPr lang="en-US" sz="1550" dirty="0">
                <a:solidFill>
                  <a:srgbClr val="E0D6DE"/>
                </a:solidFill>
                <a:highlight>
                  <a:srgbClr val="1C1C1D"/>
                </a:highlight>
                <a:latin typeface="Consolas" pitchFamily="34" charset="0"/>
                <a:ea typeface="Consolas" pitchFamily="34" charset="-122"/>
                <a:cs typeface="Consolas" pitchFamily="34" charset="-120"/>
              </a:rPr>
              <a:t>spam_classifier.pkl</a:t>
            </a:r>
            <a:r>
              <a:rPr lang="en-US" sz="1550" dirty="0">
                <a:solidFill>
                  <a:srgbClr val="E0D6DE"/>
                </a:solidFill>
                <a:latin typeface="Fira Sans" pitchFamily="34" charset="0"/>
                <a:ea typeface="Fira Sans" pitchFamily="34" charset="-122"/>
                <a:cs typeface="Fira Sans" pitchFamily="34" charset="-120"/>
              </a:rPr>
              <a:t>. This process converts the in-memory Python object (our trained model) into a byte stream, allowing it to be stored on disk and later reloaded into memory, ready for making predictions in the live application without needing to retrain.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405793-75DE-BEB8-73B2-000F88510B09}"/>
              </a:ext>
            </a:extLst>
          </p:cNvPr>
          <p:cNvSpPr txBox="1"/>
          <p:nvPr/>
        </p:nvSpPr>
        <p:spPr>
          <a:xfrm>
            <a:off x="2082800" y="649516"/>
            <a:ext cx="9377680" cy="692497"/>
          </a:xfrm>
          <a:prstGeom prst="rect">
            <a:avLst/>
          </a:prstGeom>
          <a:noFill/>
        </p:spPr>
        <p:txBody>
          <a:bodyPr wrap="square">
            <a:spAutoFit/>
          </a:bodyPr>
          <a:lstStyle/>
          <a:p>
            <a:pPr algn="ctr"/>
            <a:r>
              <a:rPr lang="en-IN" sz="3900" dirty="0">
                <a:solidFill>
                  <a:srgbClr val="FF0000"/>
                </a:solidFill>
                <a:latin typeface="Fira Mono Medium" panose="020B0609050000020004" pitchFamily="49" charset="0"/>
                <a:ea typeface="Fira Mono Medium" panose="020B0609050000020004" pitchFamily="49" charset="0"/>
              </a:rPr>
              <a:t>Limitations &amp; Future Scope</a:t>
            </a:r>
          </a:p>
        </p:txBody>
      </p:sp>
      <p:sp>
        <p:nvSpPr>
          <p:cNvPr id="4" name="TextBox 3">
            <a:extLst>
              <a:ext uri="{FF2B5EF4-FFF2-40B4-BE49-F238E27FC236}">
                <a16:creationId xmlns:a16="http://schemas.microsoft.com/office/drawing/2014/main" id="{9FD4B1DD-19E1-6C43-8907-43DD69D914A9}"/>
              </a:ext>
            </a:extLst>
          </p:cNvPr>
          <p:cNvSpPr txBox="1"/>
          <p:nvPr/>
        </p:nvSpPr>
        <p:spPr>
          <a:xfrm>
            <a:off x="934720" y="1896646"/>
            <a:ext cx="12127038" cy="369332"/>
          </a:xfrm>
          <a:prstGeom prst="rect">
            <a:avLst/>
          </a:prstGeom>
          <a:noFill/>
        </p:spPr>
        <p:txBody>
          <a:bodyPr wrap="none" rtlCol="0">
            <a:spAutoFit/>
          </a:bodyPr>
          <a:lstStyle/>
          <a:p>
            <a:r>
              <a:rPr lang="en-GB" dirty="0">
                <a:solidFill>
                  <a:schemeClr val="bg1"/>
                </a:solidFill>
                <a:latin typeface="Fira Sans" panose="020B0503050000020004" pitchFamily="34" charset="0"/>
              </a:rPr>
              <a:t>Despite promising results, the current implementation has some limitations that can be addressed in future work.</a:t>
            </a:r>
            <a:endParaRPr lang="en-IN" dirty="0">
              <a:solidFill>
                <a:schemeClr val="bg1"/>
              </a:solidFill>
              <a:latin typeface="Fira Sans" panose="020B0503050000020004" pitchFamily="34" charset="0"/>
            </a:endParaRPr>
          </a:p>
        </p:txBody>
      </p:sp>
      <p:sp>
        <p:nvSpPr>
          <p:cNvPr id="6" name="Shape 2">
            <a:extLst>
              <a:ext uri="{FF2B5EF4-FFF2-40B4-BE49-F238E27FC236}">
                <a16:creationId xmlns:a16="http://schemas.microsoft.com/office/drawing/2014/main" id="{39644634-09C3-726F-16DD-76E8920E9700}"/>
              </a:ext>
            </a:extLst>
          </p:cNvPr>
          <p:cNvSpPr/>
          <p:nvPr/>
        </p:nvSpPr>
        <p:spPr>
          <a:xfrm>
            <a:off x="1007150" y="2525107"/>
            <a:ext cx="10697170" cy="5216813"/>
          </a:xfrm>
          <a:prstGeom prst="roundRect">
            <a:avLst>
              <a:gd name="adj" fmla="val 14181"/>
            </a:avLst>
          </a:prstGeom>
          <a:solidFill>
            <a:srgbClr val="2E2E2F"/>
          </a:solidFill>
          <a:ln/>
        </p:spPr>
      </p:sp>
      <p:sp>
        <p:nvSpPr>
          <p:cNvPr id="7" name="TextBox 6">
            <a:extLst>
              <a:ext uri="{FF2B5EF4-FFF2-40B4-BE49-F238E27FC236}">
                <a16:creationId xmlns:a16="http://schemas.microsoft.com/office/drawing/2014/main" id="{8CBDA107-B01F-3929-EDAC-892599B24F0D}"/>
              </a:ext>
            </a:extLst>
          </p:cNvPr>
          <p:cNvSpPr txBox="1"/>
          <p:nvPr/>
        </p:nvSpPr>
        <p:spPr>
          <a:xfrm>
            <a:off x="1435199" y="2797711"/>
            <a:ext cx="9608721" cy="4801314"/>
          </a:xfrm>
          <a:prstGeom prst="rect">
            <a:avLst/>
          </a:prstGeom>
          <a:noFill/>
        </p:spPr>
        <p:txBody>
          <a:bodyPr wrap="none" rtlCol="0">
            <a:spAutoFit/>
          </a:bodyPr>
          <a:lstStyle/>
          <a:p>
            <a:r>
              <a:rPr lang="en-GB" b="1" dirty="0">
                <a:solidFill>
                  <a:srgbClr val="FF0000"/>
                </a:solidFill>
                <a:latin typeface="Fira Sans" panose="020B0503050000020004" pitchFamily="34" charset="0"/>
              </a:rPr>
              <a:t>Limitations</a:t>
            </a:r>
          </a:p>
          <a:p>
            <a:pPr>
              <a:lnSpc>
                <a:spcPct val="150000"/>
              </a:lnSpc>
            </a:pPr>
            <a:endParaRPr lang="en-GB" dirty="0">
              <a:solidFill>
                <a:schemeClr val="bg1"/>
              </a:solidFill>
              <a:latin typeface="Fira Sans" panose="020B0503050000020004" pitchFamily="34" charset="0"/>
            </a:endParaRPr>
          </a:p>
          <a:p>
            <a:pPr marL="342900" indent="-342900">
              <a:lnSpc>
                <a:spcPct val="150000"/>
              </a:lnSpc>
              <a:buFont typeface="+mj-lt"/>
              <a:buAutoNum type="arabicPeriod"/>
            </a:pPr>
            <a:r>
              <a:rPr lang="en-GB" dirty="0">
                <a:solidFill>
                  <a:schemeClr val="bg1"/>
                </a:solidFill>
                <a:latin typeface="Fira Sans" panose="020B0503050000020004" pitchFamily="34" charset="0"/>
              </a:rPr>
              <a:t>The dataset was pre-vectorized, limiting control over text preprocessing.</a:t>
            </a:r>
          </a:p>
          <a:p>
            <a:pPr marL="342900" indent="-342900">
              <a:lnSpc>
                <a:spcPct val="150000"/>
              </a:lnSpc>
              <a:buFont typeface="+mj-lt"/>
              <a:buAutoNum type="arabicPeriod"/>
            </a:pPr>
            <a:r>
              <a:rPr lang="en-GB" dirty="0">
                <a:solidFill>
                  <a:schemeClr val="bg1"/>
                </a:solidFill>
                <a:latin typeface="Fira Sans" panose="020B0503050000020004" pitchFamily="34" charset="0"/>
              </a:rPr>
              <a:t>The model was trained on a fixed vocabulary and may not generalize to unseen words.</a:t>
            </a:r>
          </a:p>
          <a:p>
            <a:pPr marL="342900" indent="-342900">
              <a:lnSpc>
                <a:spcPct val="150000"/>
              </a:lnSpc>
              <a:buFont typeface="+mj-lt"/>
              <a:buAutoNum type="arabicPeriod"/>
            </a:pPr>
            <a:r>
              <a:rPr lang="en-GB" dirty="0">
                <a:solidFill>
                  <a:schemeClr val="bg1"/>
                </a:solidFill>
                <a:latin typeface="Fira Sans" panose="020B0503050000020004" pitchFamily="34" charset="0"/>
              </a:rPr>
              <a:t>Evaluation was performed on a single train–test split.</a:t>
            </a:r>
          </a:p>
          <a:p>
            <a:pPr>
              <a:lnSpc>
                <a:spcPct val="150000"/>
              </a:lnSpc>
            </a:pPr>
            <a:endParaRPr lang="en-GB" dirty="0">
              <a:solidFill>
                <a:schemeClr val="bg1"/>
              </a:solidFill>
              <a:latin typeface="Fira Sans" panose="020B0503050000020004" pitchFamily="34" charset="0"/>
            </a:endParaRPr>
          </a:p>
          <a:p>
            <a:pPr>
              <a:lnSpc>
                <a:spcPct val="150000"/>
              </a:lnSpc>
            </a:pPr>
            <a:r>
              <a:rPr lang="en-GB" b="1" dirty="0">
                <a:solidFill>
                  <a:srgbClr val="FF0000"/>
                </a:solidFill>
                <a:latin typeface="Fira Sans" panose="020B0503050000020004" pitchFamily="34" charset="0"/>
              </a:rPr>
              <a:t>Future Scope</a:t>
            </a:r>
          </a:p>
          <a:p>
            <a:pPr>
              <a:lnSpc>
                <a:spcPct val="150000"/>
              </a:lnSpc>
            </a:pPr>
            <a:endParaRPr lang="en-GB" dirty="0">
              <a:solidFill>
                <a:schemeClr val="bg1"/>
              </a:solidFill>
              <a:latin typeface="Fira Sans" panose="020B0503050000020004" pitchFamily="34" charset="0"/>
            </a:endParaRPr>
          </a:p>
          <a:p>
            <a:pPr marL="342900" indent="-342900">
              <a:lnSpc>
                <a:spcPct val="150000"/>
              </a:lnSpc>
              <a:buFont typeface="+mj-lt"/>
              <a:buAutoNum type="arabicPeriod"/>
            </a:pPr>
            <a:r>
              <a:rPr lang="en-GB" dirty="0">
                <a:solidFill>
                  <a:schemeClr val="bg1"/>
                </a:solidFill>
                <a:latin typeface="Fira Sans" panose="020B0503050000020004" pitchFamily="34" charset="0"/>
              </a:rPr>
              <a:t>Use raw email text with advanced vectorization techniques (TF-IDF, word embeddings).</a:t>
            </a:r>
          </a:p>
          <a:p>
            <a:pPr marL="342900" indent="-342900">
              <a:lnSpc>
                <a:spcPct val="150000"/>
              </a:lnSpc>
              <a:buFont typeface="+mj-lt"/>
              <a:buAutoNum type="arabicPeriod"/>
            </a:pPr>
            <a:r>
              <a:rPr lang="en-GB" dirty="0">
                <a:solidFill>
                  <a:schemeClr val="bg1"/>
                </a:solidFill>
                <a:latin typeface="Fira Sans" panose="020B0503050000020004" pitchFamily="34" charset="0"/>
              </a:rPr>
              <a:t>Perform hyperparameter tuning and cross-validation.</a:t>
            </a:r>
          </a:p>
          <a:p>
            <a:pPr marL="342900" indent="-342900">
              <a:lnSpc>
                <a:spcPct val="150000"/>
              </a:lnSpc>
              <a:buFont typeface="+mj-lt"/>
              <a:buAutoNum type="arabicPeriod"/>
            </a:pPr>
            <a:r>
              <a:rPr lang="en-GB" dirty="0">
                <a:solidFill>
                  <a:schemeClr val="bg1"/>
                </a:solidFill>
                <a:latin typeface="Fira Sans" panose="020B0503050000020004" pitchFamily="34" charset="0"/>
              </a:rPr>
              <a:t>Extend the system to handle real-time email streams.</a:t>
            </a:r>
          </a:p>
          <a:p>
            <a:endParaRPr lang="en-IN" dirty="0">
              <a:solidFill>
                <a:schemeClr val="bg1"/>
              </a:solidFill>
              <a:latin typeface="Fira Sans" panose="020B0503050000020004" pitchFamily="34" charset="0"/>
            </a:endParaRPr>
          </a:p>
        </p:txBody>
      </p:sp>
    </p:spTree>
    <p:extLst>
      <p:ext uri="{BB962C8B-B14F-4D97-AF65-F5344CB8AC3E}">
        <p14:creationId xmlns:p14="http://schemas.microsoft.com/office/powerpoint/2010/main" val="2274553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E8B1B4-F221-E19F-3AAC-1B958D4FE114}"/>
              </a:ext>
            </a:extLst>
          </p:cNvPr>
          <p:cNvSpPr/>
          <p:nvPr/>
        </p:nvSpPr>
        <p:spPr>
          <a:xfrm>
            <a:off x="4553129" y="3037582"/>
            <a:ext cx="5524141" cy="2154436"/>
          </a:xfrm>
          <a:prstGeom prst="rect">
            <a:avLst/>
          </a:prstGeom>
          <a:noFill/>
        </p:spPr>
        <p:txBody>
          <a:bodyPr wrap="none" lIns="91440" tIns="45720" rIns="91440" bIns="45720">
            <a:spAutoFit/>
          </a:bodyPr>
          <a:lstStyle/>
          <a:p>
            <a:pPr algn="ctr"/>
            <a:r>
              <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5" name="Rectangle 4">
            <a:extLst>
              <a:ext uri="{FF2B5EF4-FFF2-40B4-BE49-F238E27FC236}">
                <a16:creationId xmlns:a16="http://schemas.microsoft.com/office/drawing/2014/main" id="{0DCB150E-7A3C-A32E-699B-C3EA0C76B581}"/>
              </a:ext>
            </a:extLst>
          </p:cNvPr>
          <p:cNvSpPr/>
          <p:nvPr/>
        </p:nvSpPr>
        <p:spPr>
          <a:xfrm>
            <a:off x="11395218" y="7266692"/>
            <a:ext cx="2833083" cy="707886"/>
          </a:xfrm>
          <a:prstGeom prst="rect">
            <a:avLst/>
          </a:prstGeom>
          <a:noFill/>
        </p:spPr>
        <p:txBody>
          <a:bodyPr wrap="non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Email Spam Classifier by-</a:t>
            </a:r>
            <a:b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Suukrat Agrawal </a:t>
            </a:r>
            <a:endParaRPr lang="en-IN"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9613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91803"/>
            <a:ext cx="11311890" cy="620078"/>
          </a:xfrm>
          <a:prstGeom prst="rect">
            <a:avLst/>
          </a:prstGeom>
          <a:noFill/>
          <a:ln/>
        </p:spPr>
        <p:txBody>
          <a:bodyPr wrap="none" lIns="0" tIns="0" rIns="0" bIns="0" rtlCol="0" anchor="t"/>
          <a:lstStyle/>
          <a:p>
            <a:pPr>
              <a:lnSpc>
                <a:spcPts val="4850"/>
              </a:lnSpc>
            </a:pPr>
            <a:r>
              <a:rPr lang="en-IN" sz="4000" dirty="0">
                <a:solidFill>
                  <a:schemeClr val="bg1"/>
                </a:solidFill>
              </a:rPr>
              <a:t>Overview of the Project</a:t>
            </a:r>
            <a:endParaRPr lang="en-US" sz="3900" dirty="0">
              <a:solidFill>
                <a:schemeClr val="bg1"/>
              </a:solidFill>
            </a:endParaRPr>
          </a:p>
        </p:txBody>
      </p:sp>
      <p:sp>
        <p:nvSpPr>
          <p:cNvPr id="3" name="Text 1"/>
          <p:cNvSpPr/>
          <p:nvPr/>
        </p:nvSpPr>
        <p:spPr>
          <a:xfrm>
            <a:off x="793790" y="2108716"/>
            <a:ext cx="13042821" cy="635079"/>
          </a:xfrm>
          <a:prstGeom prst="rect">
            <a:avLst/>
          </a:prstGeom>
          <a:noFill/>
          <a:ln/>
        </p:spPr>
        <p:txBody>
          <a:bodyPr wrap="square" lIns="0" tIns="0" rIns="0" bIns="0" rtlCol="0" anchor="t"/>
          <a:lstStyle/>
          <a:p>
            <a:pPr>
              <a:lnSpc>
                <a:spcPts val="2500"/>
              </a:lnSpc>
            </a:pPr>
            <a:r>
              <a:rPr lang="en-GB" sz="1450" dirty="0">
                <a:solidFill>
                  <a:schemeClr val="bg1"/>
                </a:solidFill>
                <a:latin typeface="Fira Sans" panose="020B0503050000020004" pitchFamily="34" charset="0"/>
              </a:rPr>
              <a:t>This presentation explains the development of an email spam classifier using machine learning techniques, from dataset understanding to model evaluation. The models trained and evaluated include Naïve Bayes (Gaussian, Bernoulli and Multinomial) and Support Vector Machine (SVM)</a:t>
            </a:r>
            <a:endParaRPr lang="en-US" sz="1450" dirty="0">
              <a:solidFill>
                <a:schemeClr val="bg1"/>
              </a:solidFill>
              <a:latin typeface="Fira Sans" panose="020B0503050000020004" pitchFamily="34" charset="0"/>
            </a:endParaRPr>
          </a:p>
        </p:txBody>
      </p:sp>
      <p:sp>
        <p:nvSpPr>
          <p:cNvPr id="4" name="Text 2"/>
          <p:cNvSpPr/>
          <p:nvPr/>
        </p:nvSpPr>
        <p:spPr>
          <a:xfrm>
            <a:off x="793790" y="296703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Light" panose="020F0502020204030204" pitchFamily="34" charset="0"/>
                <a:ea typeface="Fira Mono Light" pitchFamily="34" charset="-122"/>
                <a:cs typeface="Fira Mono Light" pitchFamily="34" charset="-120"/>
              </a:rPr>
              <a:t>01</a:t>
            </a:r>
            <a:endParaRPr lang="en-US" sz="1550" dirty="0"/>
          </a:p>
        </p:txBody>
      </p:sp>
      <p:sp>
        <p:nvSpPr>
          <p:cNvPr id="5" name="Shape 3"/>
          <p:cNvSpPr/>
          <p:nvPr/>
        </p:nvSpPr>
        <p:spPr>
          <a:xfrm>
            <a:off x="793790" y="3281363"/>
            <a:ext cx="4215289" cy="22860"/>
          </a:xfrm>
          <a:prstGeom prst="rect">
            <a:avLst/>
          </a:prstGeom>
          <a:solidFill>
            <a:srgbClr val="FF6BD8"/>
          </a:solidFill>
          <a:ln/>
        </p:spPr>
      </p:sp>
      <p:sp>
        <p:nvSpPr>
          <p:cNvPr id="6" name="Text 4"/>
          <p:cNvSpPr/>
          <p:nvPr/>
        </p:nvSpPr>
        <p:spPr>
          <a:xfrm>
            <a:off x="793790" y="3426262"/>
            <a:ext cx="4215289"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Introduction &amp; Problem Statement</a:t>
            </a:r>
            <a:endParaRPr lang="en-US" sz="1950" dirty="0"/>
          </a:p>
        </p:txBody>
      </p:sp>
      <p:sp>
        <p:nvSpPr>
          <p:cNvPr id="7" name="Text 5"/>
          <p:cNvSpPr/>
          <p:nvPr/>
        </p:nvSpPr>
        <p:spPr>
          <a:xfrm>
            <a:off x="793790" y="4165640"/>
            <a:ext cx="4215289" cy="635079"/>
          </a:xfrm>
          <a:prstGeom prst="rect">
            <a:avLst/>
          </a:prstGeom>
          <a:noFill/>
          <a:ln/>
        </p:spPr>
        <p:txBody>
          <a:bodyPr wrap="square" lIns="0" tIns="0" rIns="0" bIns="0" rtlCol="0" anchor="t"/>
          <a:lstStyle/>
          <a:p>
            <a:pPr>
              <a:lnSpc>
                <a:spcPts val="2500"/>
              </a:lnSpc>
            </a:pPr>
            <a:r>
              <a:rPr lang="en-GB" sz="1400" dirty="0">
                <a:solidFill>
                  <a:schemeClr val="bg1"/>
                </a:solidFill>
                <a:latin typeface="Fira Sans" panose="020B0503050000020004" pitchFamily="34" charset="0"/>
              </a:rPr>
              <a:t>Introduction to the problem of email spam detection and its importance.</a:t>
            </a:r>
            <a:endParaRPr lang="en-US" sz="1400" dirty="0">
              <a:solidFill>
                <a:schemeClr val="bg1"/>
              </a:solidFill>
              <a:latin typeface="Fira Sans" panose="020B0503050000020004" pitchFamily="34" charset="0"/>
            </a:endParaRPr>
          </a:p>
        </p:txBody>
      </p:sp>
      <p:sp>
        <p:nvSpPr>
          <p:cNvPr id="8" name="Text 6"/>
          <p:cNvSpPr/>
          <p:nvPr/>
        </p:nvSpPr>
        <p:spPr>
          <a:xfrm>
            <a:off x="5207437" y="296703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Light" panose="020F0502020204030204" pitchFamily="34" charset="0"/>
                <a:ea typeface="Fira Mono Light" pitchFamily="34" charset="-122"/>
                <a:cs typeface="Fira Mono Light" pitchFamily="34" charset="-120"/>
              </a:rPr>
              <a:t>02</a:t>
            </a:r>
            <a:endParaRPr lang="en-US" sz="1550" dirty="0"/>
          </a:p>
        </p:txBody>
      </p:sp>
      <p:sp>
        <p:nvSpPr>
          <p:cNvPr id="9" name="Shape 7"/>
          <p:cNvSpPr/>
          <p:nvPr/>
        </p:nvSpPr>
        <p:spPr>
          <a:xfrm>
            <a:off x="5207437" y="3281363"/>
            <a:ext cx="4215408" cy="22860"/>
          </a:xfrm>
          <a:prstGeom prst="rect">
            <a:avLst/>
          </a:prstGeom>
          <a:solidFill>
            <a:srgbClr val="FF6BD8"/>
          </a:solidFill>
          <a:ln/>
        </p:spPr>
      </p:sp>
      <p:sp>
        <p:nvSpPr>
          <p:cNvPr id="10" name="Text 8"/>
          <p:cNvSpPr/>
          <p:nvPr/>
        </p:nvSpPr>
        <p:spPr>
          <a:xfrm>
            <a:off x="5207437" y="3426262"/>
            <a:ext cx="4215408"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Dataset Overview &amp; Technologies</a:t>
            </a:r>
            <a:endParaRPr lang="en-US" sz="1950" dirty="0"/>
          </a:p>
        </p:txBody>
      </p:sp>
      <p:sp>
        <p:nvSpPr>
          <p:cNvPr id="11" name="Text 9"/>
          <p:cNvSpPr/>
          <p:nvPr/>
        </p:nvSpPr>
        <p:spPr>
          <a:xfrm>
            <a:off x="5207437" y="4165640"/>
            <a:ext cx="4215408"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 look at the data powering our models and the tools used for development.</a:t>
            </a:r>
            <a:endParaRPr lang="en-US" sz="1550" dirty="0"/>
          </a:p>
        </p:txBody>
      </p:sp>
      <p:sp>
        <p:nvSpPr>
          <p:cNvPr id="12" name="Text 10"/>
          <p:cNvSpPr/>
          <p:nvPr/>
        </p:nvSpPr>
        <p:spPr>
          <a:xfrm>
            <a:off x="9621203" y="296703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Light" panose="020F0502020204030204" pitchFamily="34" charset="0"/>
                <a:ea typeface="Fira Mono Light" pitchFamily="34" charset="-122"/>
                <a:cs typeface="Fira Mono Light" pitchFamily="34" charset="-120"/>
              </a:rPr>
              <a:t>03</a:t>
            </a:r>
            <a:endParaRPr lang="en-US" sz="1550" dirty="0"/>
          </a:p>
        </p:txBody>
      </p:sp>
      <p:sp>
        <p:nvSpPr>
          <p:cNvPr id="13" name="Shape 11"/>
          <p:cNvSpPr/>
          <p:nvPr/>
        </p:nvSpPr>
        <p:spPr>
          <a:xfrm>
            <a:off x="9621203" y="3281363"/>
            <a:ext cx="4215289" cy="22860"/>
          </a:xfrm>
          <a:prstGeom prst="rect">
            <a:avLst/>
          </a:prstGeom>
          <a:solidFill>
            <a:srgbClr val="FF6BD8"/>
          </a:solidFill>
          <a:ln/>
        </p:spPr>
      </p:sp>
      <p:sp>
        <p:nvSpPr>
          <p:cNvPr id="14" name="Text 12"/>
          <p:cNvSpPr/>
          <p:nvPr/>
        </p:nvSpPr>
        <p:spPr>
          <a:xfrm>
            <a:off x="9621203" y="3426262"/>
            <a:ext cx="4215289"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Project Workflow &amp; Model Comparison</a:t>
            </a:r>
            <a:endParaRPr lang="en-US" sz="1950" dirty="0"/>
          </a:p>
        </p:txBody>
      </p:sp>
      <p:sp>
        <p:nvSpPr>
          <p:cNvPr id="15" name="Text 13"/>
          <p:cNvSpPr/>
          <p:nvPr/>
        </p:nvSpPr>
        <p:spPr>
          <a:xfrm>
            <a:off x="9621203" y="4165640"/>
            <a:ext cx="4215289" cy="952619"/>
          </a:xfrm>
          <a:prstGeom prst="rect">
            <a:avLst/>
          </a:prstGeom>
          <a:noFill/>
          <a:ln/>
        </p:spPr>
        <p:txBody>
          <a:bodyPr wrap="square" lIns="0" tIns="0" rIns="0" bIns="0" rtlCol="0" anchor="t"/>
          <a:lstStyle/>
          <a:p>
            <a:pPr>
              <a:lnSpc>
                <a:spcPts val="2500"/>
              </a:lnSpc>
            </a:pPr>
            <a:r>
              <a:rPr lang="en-GB" sz="1400" dirty="0">
                <a:solidFill>
                  <a:schemeClr val="bg1"/>
                </a:solidFill>
                <a:latin typeface="Fira Sans" panose="020B0503050000020004" pitchFamily="34" charset="0"/>
              </a:rPr>
              <a:t>Overview of the workflow followed and comparison of different machine learning models.</a:t>
            </a:r>
            <a:endParaRPr lang="en-US" sz="1400" dirty="0">
              <a:solidFill>
                <a:schemeClr val="bg1"/>
              </a:solidFill>
              <a:latin typeface="Fira Sans" panose="020B0503050000020004" pitchFamily="34" charset="0"/>
            </a:endParaRPr>
          </a:p>
        </p:txBody>
      </p:sp>
      <p:sp>
        <p:nvSpPr>
          <p:cNvPr id="16" name="Text 14"/>
          <p:cNvSpPr/>
          <p:nvPr/>
        </p:nvSpPr>
        <p:spPr>
          <a:xfrm>
            <a:off x="793790" y="546544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Light" panose="020F0502020204030204" pitchFamily="34" charset="0"/>
                <a:ea typeface="Fira Mono Light" pitchFamily="34" charset="-122"/>
                <a:cs typeface="Fira Mono Light" pitchFamily="34" charset="-120"/>
              </a:rPr>
              <a:t>04</a:t>
            </a:r>
            <a:endParaRPr lang="en-US" sz="1550" dirty="0"/>
          </a:p>
        </p:txBody>
      </p:sp>
      <p:sp>
        <p:nvSpPr>
          <p:cNvPr id="17" name="Shape 15"/>
          <p:cNvSpPr/>
          <p:nvPr/>
        </p:nvSpPr>
        <p:spPr>
          <a:xfrm>
            <a:off x="793790" y="5779770"/>
            <a:ext cx="6422112" cy="22860"/>
          </a:xfrm>
          <a:prstGeom prst="rect">
            <a:avLst/>
          </a:prstGeom>
          <a:solidFill>
            <a:srgbClr val="FF6BD8"/>
          </a:solidFill>
          <a:ln/>
        </p:spPr>
      </p:sp>
      <p:sp>
        <p:nvSpPr>
          <p:cNvPr id="18" name="Text 16"/>
          <p:cNvSpPr/>
          <p:nvPr/>
        </p:nvSpPr>
        <p:spPr>
          <a:xfrm>
            <a:off x="793790" y="5924669"/>
            <a:ext cx="4612958" cy="310158"/>
          </a:xfrm>
          <a:prstGeom prst="rect">
            <a:avLst/>
          </a:prstGeom>
          <a:noFill/>
          <a:ln/>
        </p:spPr>
        <p:txBody>
          <a:bodyPr wrap="none" lIns="0" tIns="0" rIns="0" bIns="0" rtlCol="0" anchor="t"/>
          <a:lstStyle/>
          <a:p>
            <a:pPr>
              <a:lnSpc>
                <a:spcPts val="2400"/>
              </a:lnSpc>
            </a:pPr>
            <a:r>
              <a:rPr lang="en-IN" sz="2000" dirty="0">
                <a:solidFill>
                  <a:schemeClr val="bg1"/>
                </a:solidFill>
                <a:latin typeface="Fira Mono Medium" panose="020B0609050000020004" pitchFamily="49" charset="0"/>
                <a:ea typeface="Fira Mono Medium" panose="020B0609050000020004" pitchFamily="49" charset="0"/>
              </a:rPr>
              <a:t>The Final Model &amp; Results</a:t>
            </a:r>
            <a:endParaRPr lang="en-US" sz="1950" dirty="0">
              <a:solidFill>
                <a:schemeClr val="bg1"/>
              </a:solidFill>
              <a:latin typeface="Fira Mono Medium" panose="020B0609050000020004" pitchFamily="49" charset="0"/>
              <a:ea typeface="Fira Mono Medium" panose="020B0609050000020004" pitchFamily="49" charset="0"/>
            </a:endParaRPr>
          </a:p>
        </p:txBody>
      </p:sp>
      <p:sp>
        <p:nvSpPr>
          <p:cNvPr id="19" name="Text 17"/>
          <p:cNvSpPr/>
          <p:nvPr/>
        </p:nvSpPr>
        <p:spPr>
          <a:xfrm>
            <a:off x="793790" y="6353889"/>
            <a:ext cx="6422112" cy="635079"/>
          </a:xfrm>
          <a:prstGeom prst="rect">
            <a:avLst/>
          </a:prstGeom>
          <a:noFill/>
          <a:ln/>
        </p:spPr>
        <p:txBody>
          <a:bodyPr wrap="square" lIns="0" tIns="0" rIns="0" bIns="0" rtlCol="0" anchor="t"/>
          <a:lstStyle/>
          <a:p>
            <a:pPr>
              <a:lnSpc>
                <a:spcPts val="2500"/>
              </a:lnSpc>
            </a:pPr>
            <a:r>
              <a:rPr lang="en-GB" sz="1600" dirty="0">
                <a:solidFill>
                  <a:schemeClr val="bg1"/>
                </a:solidFill>
              </a:rPr>
              <a:t>Detailing the selected model and summarising its performance based on evaluation metrics</a:t>
            </a:r>
            <a:r>
              <a:rPr lang="en-GB" sz="1600" dirty="0"/>
              <a:t>.</a:t>
            </a:r>
            <a:endParaRPr lang="en-US" sz="1550" dirty="0"/>
          </a:p>
        </p:txBody>
      </p:sp>
      <p:sp>
        <p:nvSpPr>
          <p:cNvPr id="20" name="Text 18"/>
          <p:cNvSpPr/>
          <p:nvPr/>
        </p:nvSpPr>
        <p:spPr>
          <a:xfrm>
            <a:off x="7414260" y="546544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Light" panose="020F0502020204030204" pitchFamily="34" charset="0"/>
                <a:ea typeface="Fira Mono Light" pitchFamily="34" charset="-122"/>
                <a:cs typeface="Fira Mono Light" pitchFamily="34" charset="-120"/>
              </a:rPr>
              <a:t>05</a:t>
            </a:r>
            <a:endParaRPr lang="en-US" sz="1550" dirty="0"/>
          </a:p>
        </p:txBody>
      </p:sp>
      <p:sp>
        <p:nvSpPr>
          <p:cNvPr id="21" name="Shape 19"/>
          <p:cNvSpPr/>
          <p:nvPr/>
        </p:nvSpPr>
        <p:spPr>
          <a:xfrm>
            <a:off x="7414260" y="5779770"/>
            <a:ext cx="6422231" cy="22860"/>
          </a:xfrm>
          <a:prstGeom prst="rect">
            <a:avLst/>
          </a:prstGeom>
          <a:solidFill>
            <a:srgbClr val="FF6BD8"/>
          </a:solidFill>
          <a:ln/>
        </p:spPr>
      </p:sp>
      <p:sp>
        <p:nvSpPr>
          <p:cNvPr id="22" name="Text 20"/>
          <p:cNvSpPr/>
          <p:nvPr/>
        </p:nvSpPr>
        <p:spPr>
          <a:xfrm>
            <a:off x="7414260" y="5924669"/>
            <a:ext cx="3720108"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Future Scope &amp; Conclusion</a:t>
            </a:r>
            <a:endParaRPr lang="en-US" sz="1950" dirty="0"/>
          </a:p>
        </p:txBody>
      </p:sp>
      <p:sp>
        <p:nvSpPr>
          <p:cNvPr id="23" name="Text 21"/>
          <p:cNvSpPr/>
          <p:nvPr/>
        </p:nvSpPr>
        <p:spPr>
          <a:xfrm>
            <a:off x="7414260" y="6353889"/>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Summarising our findings and discussing potential enhancements for future development.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6651" y="725954"/>
            <a:ext cx="11036260" cy="561023"/>
          </a:xfrm>
          <a:prstGeom prst="rect">
            <a:avLst/>
          </a:prstGeom>
          <a:noFill/>
          <a:ln/>
        </p:spPr>
        <p:txBody>
          <a:bodyPr wrap="none" lIns="0" tIns="0" rIns="0" bIns="0" rtlCol="0" anchor="t"/>
          <a:lstStyle/>
          <a:p>
            <a:pPr marL="0" indent="0" algn="l">
              <a:lnSpc>
                <a:spcPts val="4400"/>
              </a:lnSpc>
              <a:buNone/>
            </a:pPr>
            <a:r>
              <a:rPr lang="en-US" sz="3500" dirty="0">
                <a:solidFill>
                  <a:srgbClr val="FBF3FA"/>
                </a:solidFill>
                <a:latin typeface="Fira Mono Medium" pitchFamily="34" charset="0"/>
                <a:ea typeface="Fira Mono Medium" pitchFamily="34" charset="-122"/>
                <a:cs typeface="Fira Mono Medium" pitchFamily="34" charset="-120"/>
              </a:rPr>
              <a:t>Introduction to Email Spam Classification</a:t>
            </a:r>
            <a:endParaRPr lang="en-US" sz="3500" dirty="0"/>
          </a:p>
        </p:txBody>
      </p:sp>
      <p:sp>
        <p:nvSpPr>
          <p:cNvPr id="3" name="Text 1"/>
          <p:cNvSpPr/>
          <p:nvPr/>
        </p:nvSpPr>
        <p:spPr>
          <a:xfrm>
            <a:off x="898386" y="1652543"/>
            <a:ext cx="12976979" cy="574358"/>
          </a:xfrm>
          <a:prstGeom prst="rect">
            <a:avLst/>
          </a:prstGeom>
          <a:noFill/>
          <a:ln/>
        </p:spPr>
        <p:txBody>
          <a:bodyPr wrap="square" lIns="0" tIns="0" rIns="0" bIns="0" rtlCol="0" anchor="t"/>
          <a:lstStyle/>
          <a:p>
            <a:pPr>
              <a:lnSpc>
                <a:spcPts val="2250"/>
              </a:lnSpc>
            </a:pPr>
            <a:r>
              <a:rPr lang="en-GB" sz="1400" dirty="0">
                <a:solidFill>
                  <a:schemeClr val="bg1"/>
                </a:solidFill>
                <a:latin typeface="Fira Sans" panose="020B0503050000020004" pitchFamily="34" charset="0"/>
              </a:rPr>
              <a:t>This project implements a supervised machine learning approach to classify emails as spam or non-spam (ham).</a:t>
            </a:r>
            <a:r>
              <a:rPr lang="en-US" sz="1400" dirty="0">
                <a:solidFill>
                  <a:srgbClr val="E0D6DE"/>
                </a:solidFill>
                <a:latin typeface="Fira Sans" panose="020B0503050000020004" pitchFamily="34" charset="0"/>
                <a:ea typeface="Fira Sans" pitchFamily="34" charset="-122"/>
                <a:cs typeface="Fira Sans" pitchFamily="34" charset="-120"/>
              </a:rPr>
              <a:t> This system efficiently categorises emails into two distinct types: </a:t>
            </a:r>
            <a:r>
              <a:rPr lang="en-US" sz="1400" dirty="0">
                <a:solidFill>
                  <a:srgbClr val="FF6BD8"/>
                </a:solidFill>
                <a:latin typeface="Fira Sans" pitchFamily="34" charset="0"/>
                <a:ea typeface="Fira Sans" pitchFamily="34" charset="-122"/>
                <a:cs typeface="Fira Sans" pitchFamily="34" charset="-120"/>
              </a:rPr>
              <a:t>Spam</a:t>
            </a:r>
            <a:r>
              <a:rPr lang="en-US" sz="1400" dirty="0">
                <a:solidFill>
                  <a:srgbClr val="E0D6DE"/>
                </a:solidFill>
                <a:latin typeface="Fira Sans" pitchFamily="34" charset="0"/>
                <a:ea typeface="Fira Sans" pitchFamily="34" charset="-122"/>
                <a:cs typeface="Fira Sans" pitchFamily="34" charset="-120"/>
              </a:rPr>
              <a:t> (unsolicited, junk, or potentially malicious content) and </a:t>
            </a:r>
            <a:r>
              <a:rPr lang="en-US" sz="1400" dirty="0">
                <a:solidFill>
                  <a:srgbClr val="FF6BD8"/>
                </a:solidFill>
                <a:latin typeface="Fira Sans" pitchFamily="34" charset="0"/>
                <a:ea typeface="Fira Sans" pitchFamily="34" charset="-122"/>
                <a:cs typeface="Fira Sans" pitchFamily="34" charset="-120"/>
              </a:rPr>
              <a:t>Ham</a:t>
            </a:r>
            <a:r>
              <a:rPr lang="en-US" sz="1400" dirty="0">
                <a:solidFill>
                  <a:srgbClr val="E0D6DE"/>
                </a:solidFill>
                <a:latin typeface="Fira Sans" pitchFamily="34" charset="0"/>
                <a:ea typeface="Fira Sans" pitchFamily="34" charset="-122"/>
                <a:cs typeface="Fira Sans" pitchFamily="34" charset="-120"/>
              </a:rPr>
              <a:t> (legitimate and desired communication).</a:t>
            </a:r>
            <a:endParaRPr lang="en-US" sz="1400" dirty="0"/>
          </a:p>
        </p:txBody>
      </p:sp>
      <p:pic>
        <p:nvPicPr>
          <p:cNvPr id="4" name="Image 0" descr="preencoded.png"/>
          <p:cNvPicPr>
            <a:picLocks noChangeAspect="1"/>
          </p:cNvPicPr>
          <p:nvPr/>
        </p:nvPicPr>
        <p:blipFill>
          <a:blip r:embed="rId3"/>
          <a:stretch>
            <a:fillRect/>
          </a:stretch>
        </p:blipFill>
        <p:spPr>
          <a:xfrm>
            <a:off x="3381970" y="2592467"/>
            <a:ext cx="3861316" cy="2154198"/>
          </a:xfrm>
          <a:prstGeom prst="rect">
            <a:avLst/>
          </a:prstGeom>
        </p:spPr>
      </p:pic>
      <p:pic>
        <p:nvPicPr>
          <p:cNvPr id="5" name="Image 1" descr="preencoded.png"/>
          <p:cNvPicPr>
            <a:picLocks noChangeAspect="1"/>
          </p:cNvPicPr>
          <p:nvPr/>
        </p:nvPicPr>
        <p:blipFill>
          <a:blip r:embed="rId4"/>
          <a:stretch>
            <a:fillRect/>
          </a:stretch>
        </p:blipFill>
        <p:spPr>
          <a:xfrm>
            <a:off x="7386876" y="2592467"/>
            <a:ext cx="3861316" cy="2154198"/>
          </a:xfrm>
          <a:prstGeom prst="rect">
            <a:avLst/>
          </a:prstGeom>
        </p:spPr>
      </p:pic>
      <p:sp>
        <p:nvSpPr>
          <p:cNvPr id="6" name="Text 2"/>
          <p:cNvSpPr/>
          <p:nvPr/>
        </p:nvSpPr>
        <p:spPr>
          <a:xfrm>
            <a:off x="898386" y="5009733"/>
            <a:ext cx="12976979" cy="287179"/>
          </a:xfrm>
          <a:prstGeom prst="rect">
            <a:avLst/>
          </a:prstGeom>
          <a:noFill/>
          <a:ln/>
        </p:spPr>
        <p:txBody>
          <a:bodyPr wrap="none" lIns="0" tIns="0" rIns="0" bIns="0" rtlCol="0" anchor="t"/>
          <a:lstStyle/>
          <a:p>
            <a:pPr>
              <a:lnSpc>
                <a:spcPts val="2250"/>
              </a:lnSpc>
            </a:pPr>
            <a:r>
              <a:rPr lang="en-GB" sz="1400" dirty="0">
                <a:solidFill>
                  <a:schemeClr val="bg1"/>
                </a:solidFill>
                <a:latin typeface="Fira Sans" panose="020B0503050000020004" pitchFamily="34" charset="0"/>
              </a:rPr>
              <a:t>Email spam classification is an important application of machine learning for filtering unwanted and potentially harmful messages.</a:t>
            </a:r>
            <a:endParaRPr lang="en-US" sz="1400" dirty="0">
              <a:solidFill>
                <a:schemeClr val="bg1"/>
              </a:solidFill>
              <a:latin typeface="Fira Sans" panose="020B0503050000020004" pitchFamily="34" charset="0"/>
            </a:endParaRPr>
          </a:p>
        </p:txBody>
      </p:sp>
      <p:sp>
        <p:nvSpPr>
          <p:cNvPr id="19" name="TextBox 18">
            <a:extLst>
              <a:ext uri="{FF2B5EF4-FFF2-40B4-BE49-F238E27FC236}">
                <a16:creationId xmlns:a16="http://schemas.microsoft.com/office/drawing/2014/main" id="{A83C3E82-AD49-BC68-C1A0-A8DB80535C3E}"/>
              </a:ext>
            </a:extLst>
          </p:cNvPr>
          <p:cNvSpPr txBox="1"/>
          <p:nvPr/>
        </p:nvSpPr>
        <p:spPr>
          <a:xfrm>
            <a:off x="826651" y="5595853"/>
            <a:ext cx="7079530" cy="2585323"/>
          </a:xfrm>
          <a:prstGeom prst="rect">
            <a:avLst/>
          </a:prstGeom>
          <a:noFill/>
        </p:spPr>
        <p:txBody>
          <a:bodyPr wrap="square" rtlCol="0">
            <a:spAutoFit/>
          </a:bodyPr>
          <a:lstStyle/>
          <a:p>
            <a:r>
              <a:rPr lang="en-GB" sz="2400" b="1" dirty="0">
                <a:solidFill>
                  <a:schemeClr val="bg1"/>
                </a:solidFill>
                <a:latin typeface="Fira Sans" panose="020B0503050000020004" pitchFamily="34" charset="0"/>
              </a:rPr>
              <a:t>Why Spam Classification Matters (in this project)</a:t>
            </a:r>
          </a:p>
          <a:p>
            <a:endParaRPr lang="en-GB" sz="2400" dirty="0">
              <a:solidFill>
                <a:schemeClr val="bg1"/>
              </a:solidFill>
              <a:latin typeface="Fira Sans" panose="020B0503050000020004" pitchFamily="34" charset="0"/>
            </a:endParaRPr>
          </a:p>
          <a:p>
            <a:pPr marL="285750" indent="-285750">
              <a:lnSpc>
                <a:spcPct val="150000"/>
              </a:lnSpc>
              <a:buFont typeface="Arial" panose="020B0604020202020204" pitchFamily="34" charset="0"/>
              <a:buChar char="•"/>
            </a:pPr>
            <a:r>
              <a:rPr lang="en-GB" sz="1600" dirty="0">
                <a:solidFill>
                  <a:schemeClr val="bg1"/>
                </a:solidFill>
                <a:latin typeface="Fira Sans" panose="020B0503050000020004" pitchFamily="34" charset="0"/>
                <a:ea typeface="Fira Mono Medium" panose="020B0609050000020004" pitchFamily="49" charset="0"/>
              </a:rPr>
              <a:t>Demonstrates a real-world binary classification problem</a:t>
            </a:r>
          </a:p>
          <a:p>
            <a:pPr marL="285750" indent="-285750">
              <a:lnSpc>
                <a:spcPct val="150000"/>
              </a:lnSpc>
              <a:buFont typeface="Arial" panose="020B0604020202020204" pitchFamily="34" charset="0"/>
              <a:buChar char="•"/>
            </a:pPr>
            <a:r>
              <a:rPr lang="en-GB" sz="1600" dirty="0">
                <a:solidFill>
                  <a:schemeClr val="bg1"/>
                </a:solidFill>
                <a:latin typeface="Fira Sans" panose="020B0503050000020004" pitchFamily="34" charset="0"/>
                <a:ea typeface="Fira Mono Medium" panose="020B0609050000020004" pitchFamily="49" charset="0"/>
              </a:rPr>
              <a:t>Applies probabilistic and margin-based ML models</a:t>
            </a:r>
          </a:p>
          <a:p>
            <a:pPr marL="285750" indent="-285750">
              <a:lnSpc>
                <a:spcPct val="150000"/>
              </a:lnSpc>
              <a:buFont typeface="Arial" panose="020B0604020202020204" pitchFamily="34" charset="0"/>
              <a:buChar char="•"/>
            </a:pPr>
            <a:r>
              <a:rPr lang="en-GB" sz="1600" dirty="0">
                <a:solidFill>
                  <a:schemeClr val="bg1"/>
                </a:solidFill>
                <a:latin typeface="Fira Sans" panose="020B0503050000020004" pitchFamily="34" charset="0"/>
                <a:ea typeface="Fira Mono Medium" panose="020B0609050000020004" pitchFamily="49" charset="0"/>
              </a:rPr>
              <a:t>Shows the importance of evaluation metrics like precision</a:t>
            </a:r>
          </a:p>
          <a:p>
            <a:pPr marL="285750" indent="-285750">
              <a:lnSpc>
                <a:spcPct val="150000"/>
              </a:lnSpc>
              <a:buFont typeface="Arial" panose="020B0604020202020204" pitchFamily="34" charset="0"/>
              <a:buChar char="•"/>
            </a:pPr>
            <a:r>
              <a:rPr lang="en-GB" sz="1600" dirty="0">
                <a:solidFill>
                  <a:schemeClr val="bg1"/>
                </a:solidFill>
                <a:latin typeface="Fira Sans" panose="020B0503050000020004" pitchFamily="34" charset="0"/>
                <a:ea typeface="Fira Mono Medium" panose="020B0609050000020004" pitchFamily="49" charset="0"/>
              </a:rPr>
              <a:t>Highlights practical challenges such as false positives</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02863"/>
            <a:ext cx="8037433" cy="620078"/>
          </a:xfrm>
          <a:prstGeom prst="rect">
            <a:avLst/>
          </a:prstGeom>
          <a:noFill/>
          <a:ln/>
        </p:spPr>
        <p:txBody>
          <a:bodyPr wrap="non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The Foundation: Our Dataset</a:t>
            </a:r>
            <a:endParaRPr lang="en-US" sz="3900" dirty="0"/>
          </a:p>
        </p:txBody>
      </p:sp>
      <p:sp>
        <p:nvSpPr>
          <p:cNvPr id="3" name="Text 1"/>
          <p:cNvSpPr/>
          <p:nvPr/>
        </p:nvSpPr>
        <p:spPr>
          <a:xfrm>
            <a:off x="793790" y="201977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core of any machine learning project is its data. For this spam classifier, we leveraged a comprehensive dataset sourced from </a:t>
            </a:r>
            <a:r>
              <a:rPr lang="en-US" sz="1550" u="sng" dirty="0">
                <a:solidFill>
                  <a:srgbClr val="FF6BD8"/>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Kaggle (Email Spam Classification Dataset)</a:t>
            </a:r>
            <a:r>
              <a:rPr lang="en-US" sz="1550" dirty="0">
                <a:solidFill>
                  <a:srgbClr val="E0D6DE"/>
                </a:solidFill>
                <a:latin typeface="Fira Sans" pitchFamily="34" charset="0"/>
                <a:ea typeface="Fira Sans" pitchFamily="34" charset="-122"/>
                <a:cs typeface="Fira Sans" pitchFamily="34" charset="-120"/>
              </a:rPr>
              <a:t>. This dataset is crucial for training and validating our models.</a:t>
            </a:r>
            <a:endParaRPr lang="en-US" sz="1550" dirty="0"/>
          </a:p>
        </p:txBody>
      </p:sp>
      <p:sp>
        <p:nvSpPr>
          <p:cNvPr id="4" name="Text 2"/>
          <p:cNvSpPr/>
          <p:nvPr/>
        </p:nvSpPr>
        <p:spPr>
          <a:xfrm>
            <a:off x="793790" y="2952512"/>
            <a:ext cx="7319486" cy="372070"/>
          </a:xfrm>
          <a:prstGeom prst="rect">
            <a:avLst/>
          </a:prstGeom>
          <a:noFill/>
          <a:ln/>
        </p:spPr>
        <p:txBody>
          <a:bodyPr wrap="none" lIns="0" tIns="0" rIns="0" bIns="0" rtlCol="0" anchor="t"/>
          <a:lstStyle/>
          <a:p>
            <a:pPr marL="0" indent="0" algn="l">
              <a:lnSpc>
                <a:spcPts val="2900"/>
              </a:lnSpc>
              <a:buNone/>
            </a:pPr>
            <a:r>
              <a:rPr lang="en-US" sz="2300" dirty="0">
                <a:solidFill>
                  <a:srgbClr val="FBF3FA"/>
                </a:solidFill>
                <a:latin typeface="Fira Mono Medium" pitchFamily="34" charset="0"/>
                <a:ea typeface="Fira Mono Medium" pitchFamily="34" charset="-122"/>
                <a:cs typeface="Fira Mono Medium" pitchFamily="34" charset="-120"/>
              </a:rPr>
              <a:t>Dataset Structure and Key Characteristics</a:t>
            </a:r>
            <a:endParaRPr lang="en-US" sz="2300" dirty="0"/>
          </a:p>
        </p:txBody>
      </p:sp>
      <p:sp>
        <p:nvSpPr>
          <p:cNvPr id="5" name="Text 3"/>
          <p:cNvSpPr/>
          <p:nvPr/>
        </p:nvSpPr>
        <p:spPr>
          <a:xfrm>
            <a:off x="793790" y="3820597"/>
            <a:ext cx="2678549" cy="310158"/>
          </a:xfrm>
          <a:prstGeom prst="rect">
            <a:avLst/>
          </a:prstGeom>
          <a:noFill/>
          <a:ln/>
        </p:spPr>
        <p:txBody>
          <a:bodyPr wrap="none" lIns="0" tIns="0" rIns="0" bIns="0" rtlCol="0" anchor="t"/>
          <a:lstStyle/>
          <a:p>
            <a:pPr marL="0" indent="0" algn="l">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Labeled Email Data</a:t>
            </a:r>
            <a:endParaRPr lang="en-US" sz="1950" dirty="0"/>
          </a:p>
        </p:txBody>
      </p:sp>
      <p:sp>
        <p:nvSpPr>
          <p:cNvPr id="6" name="Text 4"/>
          <p:cNvSpPr/>
          <p:nvPr/>
        </p:nvSpPr>
        <p:spPr>
          <a:xfrm>
            <a:off x="793790" y="432911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dataset comprises numerous email entries, each distinctly labeled to indicate whether it is 'Ham' (legitimate) or 'Spam'.</a:t>
            </a:r>
            <a:endParaRPr lang="en-US" sz="1550" dirty="0"/>
          </a:p>
        </p:txBody>
      </p:sp>
      <p:sp>
        <p:nvSpPr>
          <p:cNvPr id="7" name="Text 5"/>
          <p:cNvSpPr/>
          <p:nvPr/>
        </p:nvSpPr>
        <p:spPr>
          <a:xfrm>
            <a:off x="793790" y="514278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Label 0:</a:t>
            </a:r>
            <a:r>
              <a:rPr lang="en-US" sz="1550" dirty="0">
                <a:solidFill>
                  <a:srgbClr val="E0D6DE"/>
                </a:solidFill>
                <a:latin typeface="Fira Sans" pitchFamily="34" charset="0"/>
                <a:ea typeface="Fira Sans" pitchFamily="34" charset="-122"/>
                <a:cs typeface="Fira Sans" pitchFamily="34" charset="-120"/>
              </a:rPr>
              <a:t> Represents Ham (Not Spam)</a:t>
            </a:r>
            <a:endParaRPr lang="en-US" sz="1550" dirty="0"/>
          </a:p>
        </p:txBody>
      </p:sp>
      <p:sp>
        <p:nvSpPr>
          <p:cNvPr id="8" name="Text 6"/>
          <p:cNvSpPr/>
          <p:nvPr/>
        </p:nvSpPr>
        <p:spPr>
          <a:xfrm>
            <a:off x="793790" y="552973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0D6DE"/>
                </a:solidFill>
                <a:latin typeface="Fira Sans" pitchFamily="34" charset="0"/>
                <a:ea typeface="Fira Sans" pitchFamily="34" charset="-122"/>
                <a:cs typeface="Fira Sans" pitchFamily="34" charset="-120"/>
              </a:rPr>
              <a:t>Label 1:</a:t>
            </a:r>
            <a:r>
              <a:rPr lang="en-US" sz="1550" dirty="0">
                <a:solidFill>
                  <a:srgbClr val="E0D6DE"/>
                </a:solidFill>
                <a:latin typeface="Fira Sans" pitchFamily="34" charset="0"/>
                <a:ea typeface="Fira Sans" pitchFamily="34" charset="-122"/>
                <a:cs typeface="Fira Sans" pitchFamily="34" charset="-120"/>
              </a:rPr>
              <a:t> Represents Spam</a:t>
            </a:r>
            <a:endParaRPr lang="en-US" sz="1550" dirty="0"/>
          </a:p>
        </p:txBody>
      </p:sp>
      <p:sp>
        <p:nvSpPr>
          <p:cNvPr id="9" name="Text 7"/>
          <p:cNvSpPr/>
          <p:nvPr/>
        </p:nvSpPr>
        <p:spPr>
          <a:xfrm>
            <a:off x="7564874" y="3820597"/>
            <a:ext cx="2827377" cy="310158"/>
          </a:xfrm>
          <a:prstGeom prst="rect">
            <a:avLst/>
          </a:prstGeom>
          <a:noFill/>
          <a:ln/>
        </p:spPr>
        <p:txBody>
          <a:bodyPr wrap="none" lIns="0" tIns="0" rIns="0" bIns="0" rtlCol="0" anchor="t"/>
          <a:lstStyle/>
          <a:p>
            <a:pPr marL="0" indent="0" algn="l">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Pre-Vectorized Data</a:t>
            </a:r>
            <a:endParaRPr lang="en-US" sz="1950" dirty="0"/>
          </a:p>
        </p:txBody>
      </p:sp>
      <p:sp>
        <p:nvSpPr>
          <p:cNvPr id="10" name="Text 8"/>
          <p:cNvSpPr/>
          <p:nvPr/>
        </p:nvSpPr>
        <p:spPr>
          <a:xfrm>
            <a:off x="7564874" y="432911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 significant characteristic of this dataset is its pre-vectorised nature. The raw text content of the emails had already been transformed into numerical features.</a:t>
            </a:r>
            <a:endParaRPr lang="en-US" sz="1550" dirty="0"/>
          </a:p>
        </p:txBody>
      </p:sp>
      <p:sp>
        <p:nvSpPr>
          <p:cNvPr id="11" name="Text 9"/>
          <p:cNvSpPr/>
          <p:nvPr/>
        </p:nvSpPr>
        <p:spPr>
          <a:xfrm>
            <a:off x="7564874" y="546032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This preprocessing step, likely utilising techniques such as TF-IDF (Term Frequency-Inverse Document Frequency) or Bag of Words, allowed for direct ingestion into machine learning algorithms, bypassing extensive NLP preprocessing during the training phase and streamlining our workflow.</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027121" y="513397"/>
            <a:ext cx="6572845" cy="441841"/>
          </a:xfrm>
          <a:prstGeom prst="rect">
            <a:avLst/>
          </a:prstGeom>
          <a:noFill/>
          <a:ln/>
        </p:spPr>
        <p:txBody>
          <a:bodyPr wrap="none" lIns="0" tIns="0" rIns="0" bIns="0" rtlCol="0" anchor="t"/>
          <a:lstStyle/>
          <a:p>
            <a:pPr marL="0" indent="0" algn="l">
              <a:lnSpc>
                <a:spcPts val="3450"/>
              </a:lnSpc>
              <a:buNone/>
            </a:pPr>
            <a:r>
              <a:rPr lang="en-US" sz="2750" dirty="0">
                <a:solidFill>
                  <a:srgbClr val="7030A0"/>
                </a:solidFill>
                <a:latin typeface="Fira Mono Medium" pitchFamily="34" charset="0"/>
                <a:ea typeface="Fira Mono Medium" pitchFamily="34" charset="-122"/>
                <a:cs typeface="Fira Mono Medium" pitchFamily="34" charset="-120"/>
              </a:rPr>
              <a:t>Technologies and Tools Utilised</a:t>
            </a:r>
            <a:endParaRPr lang="en-US" sz="2750" dirty="0">
              <a:solidFill>
                <a:srgbClr val="7030A0"/>
              </a:solidFill>
            </a:endParaRPr>
          </a:p>
        </p:txBody>
      </p:sp>
      <p:sp>
        <p:nvSpPr>
          <p:cNvPr id="3" name="Text 1"/>
          <p:cNvSpPr/>
          <p:nvPr/>
        </p:nvSpPr>
        <p:spPr>
          <a:xfrm>
            <a:off x="2204799" y="1559019"/>
            <a:ext cx="10220682" cy="452438"/>
          </a:xfrm>
          <a:prstGeom prst="rect">
            <a:avLst/>
          </a:prstGeom>
          <a:noFill/>
          <a:ln/>
        </p:spPr>
        <p:txBody>
          <a:bodyPr wrap="square" lIns="0" tIns="0" rIns="0" bIns="0" rtlCol="0" anchor="t"/>
          <a:lstStyle/>
          <a:p>
            <a:pPr marL="0" indent="0" algn="l">
              <a:lnSpc>
                <a:spcPts val="1750"/>
              </a:lnSpc>
              <a:buNone/>
            </a:pPr>
            <a:r>
              <a:rPr lang="en-US" sz="1600" dirty="0">
                <a:solidFill>
                  <a:srgbClr val="E0D6DE"/>
                </a:solidFill>
                <a:latin typeface="Fira Sans" pitchFamily="34" charset="0"/>
                <a:ea typeface="Fira Sans" pitchFamily="34" charset="-122"/>
                <a:cs typeface="Fira Sans" pitchFamily="34" charset="-120"/>
              </a:rPr>
              <a:t>Our project harnessed a powerful stack of programming languages, libraries, and environments to develop a robust email spam classifier. The careful selection of these tools was instrumental in achieving our objectives.</a:t>
            </a:r>
            <a:endParaRPr lang="en-US" sz="1600" dirty="0"/>
          </a:p>
        </p:txBody>
      </p:sp>
      <p:pic>
        <p:nvPicPr>
          <p:cNvPr id="4" name="Image 0" descr="preencoded.png"/>
          <p:cNvPicPr>
            <a:picLocks noChangeAspect="1"/>
          </p:cNvPicPr>
          <p:nvPr/>
        </p:nvPicPr>
        <p:blipFill>
          <a:blip r:embed="rId3"/>
          <a:stretch>
            <a:fillRect/>
          </a:stretch>
        </p:blipFill>
        <p:spPr>
          <a:xfrm>
            <a:off x="2365486" y="2429279"/>
            <a:ext cx="871418" cy="871418"/>
          </a:xfrm>
          <a:prstGeom prst="rect">
            <a:avLst/>
          </a:prstGeom>
        </p:spPr>
      </p:pic>
      <p:sp>
        <p:nvSpPr>
          <p:cNvPr id="5" name="Text 2"/>
          <p:cNvSpPr/>
          <p:nvPr/>
        </p:nvSpPr>
        <p:spPr>
          <a:xfrm>
            <a:off x="3442991" y="2493556"/>
            <a:ext cx="1409819" cy="265033"/>
          </a:xfrm>
          <a:prstGeom prst="rect">
            <a:avLst/>
          </a:prstGeom>
          <a:noFill/>
          <a:ln/>
        </p:spPr>
        <p:txBody>
          <a:bodyPr wrap="none" lIns="0" tIns="0" rIns="0" bIns="0" rtlCol="0" anchor="t"/>
          <a:lstStyle/>
          <a:p>
            <a:pPr marL="0" indent="0" algn="l">
              <a:lnSpc>
                <a:spcPts val="2050"/>
              </a:lnSpc>
              <a:buNone/>
            </a:pPr>
            <a:r>
              <a:rPr lang="en-US" sz="1650" dirty="0">
                <a:solidFill>
                  <a:srgbClr val="7030A0"/>
                </a:solidFill>
                <a:latin typeface="Fira Mono Medium" pitchFamily="34" charset="0"/>
                <a:ea typeface="Fira Mono Medium" pitchFamily="34" charset="-122"/>
                <a:cs typeface="Fira Mono Medium" pitchFamily="34" charset="-120"/>
              </a:rPr>
              <a:t>Python 3.x</a:t>
            </a:r>
            <a:endParaRPr lang="en-US" sz="1650" dirty="0">
              <a:solidFill>
                <a:srgbClr val="7030A0"/>
              </a:solidFill>
            </a:endParaRPr>
          </a:p>
        </p:txBody>
      </p:sp>
      <p:sp>
        <p:nvSpPr>
          <p:cNvPr id="6" name="Text 3"/>
          <p:cNvSpPr/>
          <p:nvPr/>
        </p:nvSpPr>
        <p:spPr>
          <a:xfrm>
            <a:off x="3442991" y="2843361"/>
            <a:ext cx="1409819" cy="1357313"/>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The primary programming language, chosen for its extensive machine learning ecosystem and ease of use.</a:t>
            </a:r>
            <a:endParaRPr lang="en-US" sz="1100" dirty="0"/>
          </a:p>
        </p:txBody>
      </p:sp>
      <p:pic>
        <p:nvPicPr>
          <p:cNvPr id="7" name="Image 1" descr="preencoded.png"/>
          <p:cNvPicPr>
            <a:picLocks noChangeAspect="1"/>
          </p:cNvPicPr>
          <p:nvPr/>
        </p:nvPicPr>
        <p:blipFill>
          <a:blip r:embed="rId4"/>
          <a:stretch>
            <a:fillRect/>
          </a:stretch>
        </p:blipFill>
        <p:spPr>
          <a:xfrm>
            <a:off x="5595830" y="2442240"/>
            <a:ext cx="871418" cy="871418"/>
          </a:xfrm>
          <a:prstGeom prst="rect">
            <a:avLst/>
          </a:prstGeom>
        </p:spPr>
      </p:pic>
      <p:sp>
        <p:nvSpPr>
          <p:cNvPr id="8" name="Text 4"/>
          <p:cNvSpPr/>
          <p:nvPr/>
        </p:nvSpPr>
        <p:spPr>
          <a:xfrm>
            <a:off x="6608575" y="2442240"/>
            <a:ext cx="1409938" cy="530066"/>
          </a:xfrm>
          <a:prstGeom prst="rect">
            <a:avLst/>
          </a:prstGeom>
          <a:noFill/>
          <a:ln/>
        </p:spPr>
        <p:txBody>
          <a:bodyPr wrap="square" lIns="0" tIns="0" rIns="0" bIns="0" rtlCol="0" anchor="t"/>
          <a:lstStyle/>
          <a:p>
            <a:pPr marL="0" indent="0" algn="l">
              <a:lnSpc>
                <a:spcPts val="2050"/>
              </a:lnSpc>
              <a:buNone/>
            </a:pPr>
            <a:r>
              <a:rPr lang="en-US" sz="1650" dirty="0">
                <a:solidFill>
                  <a:srgbClr val="7030A0"/>
                </a:solidFill>
                <a:latin typeface="Fira Mono Medium" pitchFamily="34" charset="0"/>
                <a:ea typeface="Fira Mono Medium" pitchFamily="34" charset="-122"/>
                <a:cs typeface="Fira Mono Medium" pitchFamily="34" charset="-120"/>
              </a:rPr>
              <a:t>Pandas &amp; NumPy</a:t>
            </a:r>
            <a:endParaRPr lang="en-US" sz="1650" dirty="0">
              <a:solidFill>
                <a:srgbClr val="7030A0"/>
              </a:solidFill>
            </a:endParaRPr>
          </a:p>
        </p:txBody>
      </p:sp>
      <p:sp>
        <p:nvSpPr>
          <p:cNvPr id="9" name="Text 5"/>
          <p:cNvSpPr/>
          <p:nvPr/>
        </p:nvSpPr>
        <p:spPr>
          <a:xfrm>
            <a:off x="6608575" y="3057079"/>
            <a:ext cx="1409938" cy="1583531"/>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Essential libraries for efficient data manipulation, cleaning, and complex numerical operations on our datasets.</a:t>
            </a:r>
            <a:endParaRPr lang="en-US" sz="1100" dirty="0"/>
          </a:p>
        </p:txBody>
      </p:sp>
      <p:pic>
        <p:nvPicPr>
          <p:cNvPr id="10" name="Image 2" descr="preencoded.png"/>
          <p:cNvPicPr>
            <a:picLocks noChangeAspect="1"/>
          </p:cNvPicPr>
          <p:nvPr/>
        </p:nvPicPr>
        <p:blipFill>
          <a:blip r:embed="rId5"/>
          <a:stretch>
            <a:fillRect/>
          </a:stretch>
        </p:blipFill>
        <p:spPr>
          <a:xfrm>
            <a:off x="9096018" y="2442240"/>
            <a:ext cx="871418" cy="871418"/>
          </a:xfrm>
          <a:prstGeom prst="rect">
            <a:avLst/>
          </a:prstGeom>
        </p:spPr>
      </p:pic>
      <p:sp>
        <p:nvSpPr>
          <p:cNvPr id="11" name="Text 6"/>
          <p:cNvSpPr/>
          <p:nvPr/>
        </p:nvSpPr>
        <p:spPr>
          <a:xfrm>
            <a:off x="10108764" y="2442240"/>
            <a:ext cx="1409938" cy="530066"/>
          </a:xfrm>
          <a:prstGeom prst="rect">
            <a:avLst/>
          </a:prstGeom>
          <a:noFill/>
          <a:ln/>
        </p:spPr>
        <p:txBody>
          <a:bodyPr wrap="square" lIns="0" tIns="0" rIns="0" bIns="0" rtlCol="0" anchor="t"/>
          <a:lstStyle/>
          <a:p>
            <a:pPr marL="0" indent="0" algn="l">
              <a:lnSpc>
                <a:spcPts val="2050"/>
              </a:lnSpc>
              <a:buNone/>
            </a:pPr>
            <a:r>
              <a:rPr lang="en-US" sz="1650" dirty="0">
                <a:solidFill>
                  <a:srgbClr val="7030A0"/>
                </a:solidFill>
                <a:latin typeface="Fira Mono Medium" pitchFamily="34" charset="0"/>
                <a:ea typeface="Fira Mono Medium" pitchFamily="34" charset="-122"/>
                <a:cs typeface="Fira Mono Medium" pitchFamily="34" charset="-120"/>
              </a:rPr>
              <a:t>Matplotlib &amp; Seaborn</a:t>
            </a:r>
            <a:endParaRPr lang="en-US" sz="1650" dirty="0">
              <a:solidFill>
                <a:srgbClr val="7030A0"/>
              </a:solidFill>
            </a:endParaRPr>
          </a:p>
        </p:txBody>
      </p:sp>
      <p:sp>
        <p:nvSpPr>
          <p:cNvPr id="12" name="Text 7"/>
          <p:cNvSpPr/>
          <p:nvPr/>
        </p:nvSpPr>
        <p:spPr>
          <a:xfrm>
            <a:off x="10108764" y="3057079"/>
            <a:ext cx="1409938" cy="1809750"/>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Used for comprehensive data visualisation, including plotting distributions, confusion matrices, and model performance graphs.</a:t>
            </a:r>
            <a:endParaRPr lang="en-US" sz="1100" dirty="0"/>
          </a:p>
        </p:txBody>
      </p:sp>
      <p:sp>
        <p:nvSpPr>
          <p:cNvPr id="14" name="Text 8"/>
          <p:cNvSpPr/>
          <p:nvPr/>
        </p:nvSpPr>
        <p:spPr>
          <a:xfrm>
            <a:off x="4994137" y="5352396"/>
            <a:ext cx="1409938" cy="530066"/>
          </a:xfrm>
          <a:prstGeom prst="rect">
            <a:avLst/>
          </a:prstGeom>
          <a:noFill/>
          <a:ln/>
        </p:spPr>
        <p:txBody>
          <a:bodyPr wrap="square" lIns="0" tIns="0" rIns="0" bIns="0" rtlCol="0" anchor="t"/>
          <a:lstStyle/>
          <a:p>
            <a:pPr marL="0" indent="0" algn="l">
              <a:lnSpc>
                <a:spcPts val="2050"/>
              </a:lnSpc>
              <a:buNone/>
            </a:pPr>
            <a:r>
              <a:rPr lang="en-US" sz="1650" dirty="0">
                <a:solidFill>
                  <a:srgbClr val="7030A0"/>
                </a:solidFill>
                <a:latin typeface="Fira Mono Medium" pitchFamily="34" charset="0"/>
                <a:ea typeface="Fira Mono Medium" pitchFamily="34" charset="-122"/>
                <a:cs typeface="Fira Mono Medium" pitchFamily="34" charset="-120"/>
              </a:rPr>
              <a:t>Scikit-Learn</a:t>
            </a:r>
            <a:endParaRPr lang="en-US" sz="1650" dirty="0">
              <a:solidFill>
                <a:srgbClr val="7030A0"/>
              </a:solidFill>
            </a:endParaRPr>
          </a:p>
        </p:txBody>
      </p:sp>
      <p:sp>
        <p:nvSpPr>
          <p:cNvPr id="15" name="Text 9"/>
          <p:cNvSpPr/>
          <p:nvPr/>
        </p:nvSpPr>
        <p:spPr>
          <a:xfrm>
            <a:off x="4994137" y="5967235"/>
            <a:ext cx="1409938" cy="1809750"/>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The backbone for implementing various machine learning algorithms (SVM, Naive Bayes, etc.) and evaluating their performance with standard metrics.</a:t>
            </a:r>
            <a:endParaRPr lang="en-US" sz="1100" dirty="0"/>
          </a:p>
        </p:txBody>
      </p:sp>
      <p:pic>
        <p:nvPicPr>
          <p:cNvPr id="16" name="Image 4" descr="preencoded.png"/>
          <p:cNvPicPr>
            <a:picLocks noChangeAspect="1"/>
          </p:cNvPicPr>
          <p:nvPr/>
        </p:nvPicPr>
        <p:blipFill>
          <a:blip r:embed="rId6"/>
          <a:stretch>
            <a:fillRect/>
          </a:stretch>
        </p:blipFill>
        <p:spPr>
          <a:xfrm>
            <a:off x="7686080" y="5352396"/>
            <a:ext cx="871418" cy="871418"/>
          </a:xfrm>
          <a:prstGeom prst="rect">
            <a:avLst/>
          </a:prstGeom>
        </p:spPr>
      </p:pic>
      <p:sp>
        <p:nvSpPr>
          <p:cNvPr id="17" name="Text 10"/>
          <p:cNvSpPr/>
          <p:nvPr/>
        </p:nvSpPr>
        <p:spPr>
          <a:xfrm>
            <a:off x="8698826" y="5351987"/>
            <a:ext cx="1409819" cy="795099"/>
          </a:xfrm>
          <a:prstGeom prst="rect">
            <a:avLst/>
          </a:prstGeom>
          <a:noFill/>
          <a:ln/>
        </p:spPr>
        <p:txBody>
          <a:bodyPr wrap="square" lIns="0" tIns="0" rIns="0" bIns="0" rtlCol="0" anchor="t"/>
          <a:lstStyle/>
          <a:p>
            <a:pPr marL="0" indent="0" algn="l">
              <a:lnSpc>
                <a:spcPts val="2050"/>
              </a:lnSpc>
              <a:buNone/>
            </a:pPr>
            <a:r>
              <a:rPr lang="en-US" sz="1400" dirty="0">
                <a:solidFill>
                  <a:srgbClr val="7030A0"/>
                </a:solidFill>
                <a:latin typeface="Fira Mono Medium" pitchFamily="34" charset="0"/>
                <a:ea typeface="Fira Mono Medium" pitchFamily="34" charset="-122"/>
                <a:cs typeface="Fira Mono Medium" pitchFamily="34" charset="-120"/>
              </a:rPr>
              <a:t>Google </a:t>
            </a:r>
            <a:r>
              <a:rPr lang="en-US" sz="1400" dirty="0" err="1">
                <a:solidFill>
                  <a:srgbClr val="7030A0"/>
                </a:solidFill>
                <a:latin typeface="Fira Mono Medium" pitchFamily="34" charset="0"/>
                <a:ea typeface="Fira Mono Medium" pitchFamily="34" charset="-122"/>
                <a:cs typeface="Fira Mono Medium" pitchFamily="34" charset="-120"/>
              </a:rPr>
              <a:t>Colab</a:t>
            </a:r>
            <a:r>
              <a:rPr lang="en-US" sz="1400" dirty="0">
                <a:solidFill>
                  <a:srgbClr val="7030A0"/>
                </a:solidFill>
                <a:latin typeface="Fira Mono Medium" pitchFamily="34" charset="0"/>
                <a:ea typeface="Fira Mono Medium" pitchFamily="34" charset="-122"/>
                <a:cs typeface="Fira Mono Medium" pitchFamily="34" charset="-120"/>
              </a:rPr>
              <a:t> &amp; VS Code</a:t>
            </a:r>
            <a:endParaRPr lang="en-US" sz="1400" dirty="0">
              <a:solidFill>
                <a:srgbClr val="7030A0"/>
              </a:solidFill>
            </a:endParaRPr>
          </a:p>
        </p:txBody>
      </p:sp>
      <p:sp>
        <p:nvSpPr>
          <p:cNvPr id="18" name="Text 11"/>
          <p:cNvSpPr/>
          <p:nvPr/>
        </p:nvSpPr>
        <p:spPr>
          <a:xfrm>
            <a:off x="8698945" y="5970003"/>
            <a:ext cx="1409819" cy="2035969"/>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Google Colab provided a powerful cloud-based environment for model training.</a:t>
            </a:r>
            <a:br>
              <a:rPr lang="en-US" sz="1100" dirty="0">
                <a:solidFill>
                  <a:srgbClr val="E0D6DE"/>
                </a:solidFill>
                <a:latin typeface="Fira Sans" pitchFamily="34" charset="0"/>
                <a:ea typeface="Fira Sans" pitchFamily="34" charset="-122"/>
                <a:cs typeface="Fira Sans" pitchFamily="34" charset="-120"/>
              </a:rPr>
            </a:br>
            <a:r>
              <a:rPr lang="en-US" sz="1100" dirty="0">
                <a:solidFill>
                  <a:srgbClr val="E0D6DE"/>
                </a:solidFill>
                <a:latin typeface="Fira Sans" pitchFamily="34" charset="0"/>
                <a:ea typeface="Fira Sans" pitchFamily="34" charset="-122"/>
                <a:cs typeface="Fira Sans" pitchFamily="34" charset="-120"/>
              </a:rPr>
              <a:t>VS Code was used for code editing</a:t>
            </a:r>
            <a:endParaRPr lang="en-US" sz="1100" dirty="0"/>
          </a:p>
        </p:txBody>
      </p:sp>
      <p:pic>
        <p:nvPicPr>
          <p:cNvPr id="26" name="Picture 25">
            <a:extLst>
              <a:ext uri="{FF2B5EF4-FFF2-40B4-BE49-F238E27FC236}">
                <a16:creationId xmlns:a16="http://schemas.microsoft.com/office/drawing/2014/main" id="{27DCEDB0-5C63-1AA4-83E1-D0F2419162D1}"/>
              </a:ext>
            </a:extLst>
          </p:cNvPr>
          <p:cNvPicPr>
            <a:picLocks noChangeAspect="1"/>
          </p:cNvPicPr>
          <p:nvPr/>
        </p:nvPicPr>
        <p:blipFill>
          <a:blip r:embed="rId7"/>
          <a:stretch>
            <a:fillRect/>
          </a:stretch>
        </p:blipFill>
        <p:spPr>
          <a:xfrm>
            <a:off x="3712132" y="5150680"/>
            <a:ext cx="1197715" cy="11977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a:gsLst>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3085751" y="587911"/>
            <a:ext cx="9301070" cy="401003"/>
          </a:xfrm>
          <a:prstGeom prst="rect">
            <a:avLst/>
          </a:prstGeom>
          <a:noFill/>
          <a:ln/>
        </p:spPr>
        <p:txBody>
          <a:bodyPr wrap="none" lIns="0" tIns="0" rIns="0" bIns="0" rtlCol="0" anchor="t"/>
          <a:lstStyle/>
          <a:p>
            <a:pPr marL="0" indent="0" algn="ctr">
              <a:lnSpc>
                <a:spcPts val="3150"/>
              </a:lnSpc>
              <a:buNone/>
            </a:pPr>
            <a:r>
              <a:rPr lang="en-US" sz="2500" dirty="0">
                <a:solidFill>
                  <a:srgbClr val="00B0F0"/>
                </a:solidFill>
                <a:latin typeface="Fira Mono Medium" pitchFamily="34" charset="0"/>
                <a:ea typeface="Fira Mono Medium" pitchFamily="34" charset="-122"/>
                <a:cs typeface="Fira Mono Medium" pitchFamily="34" charset="-120"/>
              </a:rPr>
              <a:t>Project Workflow: From Data to Evaluation &amp; Model Persistence  </a:t>
            </a:r>
            <a:endParaRPr lang="en-US" sz="2500" dirty="0">
              <a:solidFill>
                <a:srgbClr val="00B0F0"/>
              </a:solidFill>
            </a:endParaRPr>
          </a:p>
        </p:txBody>
      </p:sp>
      <p:sp>
        <p:nvSpPr>
          <p:cNvPr id="3" name="Text 1"/>
          <p:cNvSpPr/>
          <p:nvPr/>
        </p:nvSpPr>
        <p:spPr>
          <a:xfrm>
            <a:off x="1657607" y="1365017"/>
            <a:ext cx="11247688" cy="894142"/>
          </a:xfrm>
          <a:prstGeom prst="rect">
            <a:avLst/>
          </a:prstGeom>
          <a:noFill/>
          <a:ln/>
        </p:spPr>
        <p:txBody>
          <a:bodyPr wrap="none" lIns="0" tIns="0" rIns="0" bIns="0" rtlCol="0" anchor="t"/>
          <a:lstStyle/>
          <a:p>
            <a:pPr marL="0" indent="0" algn="l">
              <a:lnSpc>
                <a:spcPts val="1600"/>
              </a:lnSpc>
              <a:buNone/>
            </a:pPr>
            <a:r>
              <a:rPr lang="en-US" dirty="0">
                <a:solidFill>
                  <a:srgbClr val="E0D6DE"/>
                </a:solidFill>
                <a:latin typeface="Fira Sans" pitchFamily="34" charset="0"/>
                <a:ea typeface="Fira Sans" pitchFamily="34" charset="-122"/>
                <a:cs typeface="Fira Sans" pitchFamily="34" charset="-120"/>
              </a:rPr>
              <a:t>Our machine learning project followed a systematic workflow, ensuring </a:t>
            </a:r>
            <a:r>
              <a:rPr lang="en-US" sz="2000" dirty="0">
                <a:solidFill>
                  <a:srgbClr val="E0D6DE"/>
                </a:solidFill>
                <a:latin typeface="Fira Sans" pitchFamily="34" charset="0"/>
                <a:ea typeface="Fira Sans" pitchFamily="34" charset="-122"/>
                <a:cs typeface="Fira Sans" pitchFamily="34" charset="-120"/>
              </a:rPr>
              <a:t>thoroughness</a:t>
            </a:r>
            <a:r>
              <a:rPr lang="en-US" dirty="0">
                <a:solidFill>
                  <a:srgbClr val="E0D6DE"/>
                </a:solidFill>
                <a:latin typeface="Fira Sans" pitchFamily="34" charset="0"/>
                <a:ea typeface="Fira Sans" pitchFamily="34" charset="-122"/>
                <a:cs typeface="Fira Sans" pitchFamily="34" charset="-120"/>
              </a:rPr>
              <a:t> at each stage, from </a:t>
            </a:r>
          </a:p>
          <a:p>
            <a:pPr marL="0" indent="0" algn="l">
              <a:lnSpc>
                <a:spcPts val="1600"/>
              </a:lnSpc>
              <a:buNone/>
            </a:pPr>
            <a:r>
              <a:rPr lang="en-US" dirty="0">
                <a:solidFill>
                  <a:srgbClr val="E0D6DE"/>
                </a:solidFill>
                <a:latin typeface="Fira Sans" pitchFamily="34" charset="0"/>
                <a:ea typeface="Fira Sans" pitchFamily="34" charset="-122"/>
                <a:cs typeface="Fira Sans" pitchFamily="34" charset="-120"/>
              </a:rPr>
              <a:t>initial data handling to final application deployment.</a:t>
            </a:r>
            <a:endParaRPr lang="en-US" dirty="0"/>
          </a:p>
        </p:txBody>
      </p:sp>
      <p:pic>
        <p:nvPicPr>
          <p:cNvPr id="4" name="Image 0" descr="preencoded.png"/>
          <p:cNvPicPr>
            <a:picLocks noChangeAspect="1"/>
          </p:cNvPicPr>
          <p:nvPr/>
        </p:nvPicPr>
        <p:blipFill>
          <a:blip r:embed="rId3"/>
          <a:stretch>
            <a:fillRect/>
          </a:stretch>
        </p:blipFill>
        <p:spPr>
          <a:xfrm>
            <a:off x="1657607" y="2406336"/>
            <a:ext cx="385048" cy="1014651"/>
          </a:xfrm>
          <a:prstGeom prst="rect">
            <a:avLst/>
          </a:prstGeom>
        </p:spPr>
      </p:pic>
      <p:sp>
        <p:nvSpPr>
          <p:cNvPr id="5" name="Text 2"/>
          <p:cNvSpPr/>
          <p:nvPr/>
        </p:nvSpPr>
        <p:spPr>
          <a:xfrm>
            <a:off x="2171004" y="2428865"/>
            <a:ext cx="2405777" cy="178092"/>
          </a:xfrm>
          <a:prstGeom prst="rect">
            <a:avLst/>
          </a:prstGeom>
          <a:noFill/>
          <a:ln/>
        </p:spPr>
        <p:txBody>
          <a:bodyPr wrap="none" lIns="0" tIns="0" rIns="0" bIns="0" rtlCol="0" anchor="t"/>
          <a:lstStyle/>
          <a:p>
            <a:pPr marL="0" indent="0" algn="l">
              <a:lnSpc>
                <a:spcPts val="1550"/>
              </a:lnSpc>
              <a:buNone/>
            </a:pPr>
            <a:r>
              <a:rPr lang="en-US" dirty="0">
                <a:solidFill>
                  <a:srgbClr val="00B0F0"/>
                </a:solidFill>
                <a:latin typeface="Fira Mono Medium" pitchFamily="34" charset="0"/>
                <a:ea typeface="Fira Mono Medium" pitchFamily="34" charset="-122"/>
                <a:cs typeface="Fira Mono Medium" pitchFamily="34" charset="-120"/>
              </a:rPr>
              <a:t>Data Loading &amp; Inspection</a:t>
            </a:r>
            <a:endParaRPr lang="en-US" dirty="0">
              <a:solidFill>
                <a:srgbClr val="00B0F0"/>
              </a:solidFill>
            </a:endParaRPr>
          </a:p>
        </p:txBody>
      </p:sp>
      <p:sp>
        <p:nvSpPr>
          <p:cNvPr id="6" name="Text 3"/>
          <p:cNvSpPr/>
          <p:nvPr/>
        </p:nvSpPr>
        <p:spPr>
          <a:xfrm>
            <a:off x="2171004" y="2706920"/>
            <a:ext cx="8764786" cy="182215"/>
          </a:xfrm>
          <a:prstGeom prst="rect">
            <a:avLst/>
          </a:prstGeom>
          <a:noFill/>
          <a:ln/>
        </p:spPr>
        <p:txBody>
          <a:bodyPr wrap="none" lIns="0" tIns="0" rIns="0" bIns="0" rtlCol="0" anchor="t"/>
          <a:lstStyle/>
          <a:p>
            <a:pPr marL="0" indent="0" algn="l">
              <a:lnSpc>
                <a:spcPts val="1600"/>
              </a:lnSpc>
              <a:buNone/>
            </a:pPr>
            <a:r>
              <a:rPr lang="en-US" sz="1200" dirty="0">
                <a:solidFill>
                  <a:srgbClr val="E0D6DE"/>
                </a:solidFill>
                <a:latin typeface="Fira Sans" pitchFamily="34" charset="0"/>
                <a:ea typeface="Fira Sans" pitchFamily="34" charset="-122"/>
                <a:cs typeface="Fira Sans" pitchFamily="34" charset="-120"/>
              </a:rPr>
              <a:t>The initial phase involved loading the pre-vectorised dataset and conducting preliminary inspections to understand its structure and contents.</a:t>
            </a:r>
            <a:endParaRPr lang="en-US" sz="1200" dirty="0"/>
          </a:p>
        </p:txBody>
      </p:sp>
      <p:pic>
        <p:nvPicPr>
          <p:cNvPr id="7" name="Image 1" descr="preencoded.png"/>
          <p:cNvPicPr>
            <a:picLocks noChangeAspect="1"/>
          </p:cNvPicPr>
          <p:nvPr/>
        </p:nvPicPr>
        <p:blipFill>
          <a:blip r:embed="rId4"/>
          <a:stretch>
            <a:fillRect/>
          </a:stretch>
        </p:blipFill>
        <p:spPr>
          <a:xfrm>
            <a:off x="1850131" y="3304781"/>
            <a:ext cx="385048" cy="1014651"/>
          </a:xfrm>
          <a:prstGeom prst="rect">
            <a:avLst/>
          </a:prstGeom>
        </p:spPr>
      </p:pic>
      <p:sp>
        <p:nvSpPr>
          <p:cNvPr id="8" name="Text 4"/>
          <p:cNvSpPr/>
          <p:nvPr/>
        </p:nvSpPr>
        <p:spPr>
          <a:xfrm>
            <a:off x="2363528" y="3327311"/>
            <a:ext cx="1604367" cy="178092"/>
          </a:xfrm>
          <a:prstGeom prst="rect">
            <a:avLst/>
          </a:prstGeom>
          <a:noFill/>
          <a:ln/>
        </p:spPr>
        <p:txBody>
          <a:bodyPr wrap="none" lIns="0" tIns="0" rIns="0" bIns="0" rtlCol="0" anchor="t"/>
          <a:lstStyle/>
          <a:p>
            <a:pPr marL="0" indent="0" algn="l">
              <a:lnSpc>
                <a:spcPts val="1550"/>
              </a:lnSpc>
              <a:buNone/>
            </a:pPr>
            <a:r>
              <a:rPr lang="en-US" dirty="0">
                <a:solidFill>
                  <a:srgbClr val="00B0F0"/>
                </a:solidFill>
                <a:latin typeface="Fira Mono Medium" pitchFamily="34" charset="0"/>
                <a:ea typeface="Fira Mono Medium" pitchFamily="34" charset="-122"/>
                <a:cs typeface="Fira Mono Medium" pitchFamily="34" charset="-120"/>
              </a:rPr>
              <a:t>Train-Test Split</a:t>
            </a:r>
            <a:endParaRPr lang="en-US" dirty="0">
              <a:solidFill>
                <a:srgbClr val="00B0F0"/>
              </a:solidFill>
            </a:endParaRPr>
          </a:p>
        </p:txBody>
      </p:sp>
      <p:sp>
        <p:nvSpPr>
          <p:cNvPr id="9" name="Text 5"/>
          <p:cNvSpPr/>
          <p:nvPr/>
        </p:nvSpPr>
        <p:spPr>
          <a:xfrm>
            <a:off x="2363528" y="3628416"/>
            <a:ext cx="8572262" cy="364428"/>
          </a:xfrm>
          <a:prstGeom prst="rect">
            <a:avLst/>
          </a:prstGeom>
          <a:noFill/>
          <a:ln/>
        </p:spPr>
        <p:txBody>
          <a:bodyPr wrap="square" lIns="0" tIns="0" rIns="0" bIns="0" rtlCol="0" anchor="t"/>
          <a:lstStyle/>
          <a:p>
            <a:pPr marL="0" indent="0" algn="l">
              <a:lnSpc>
                <a:spcPts val="1600"/>
              </a:lnSpc>
              <a:buNone/>
            </a:pPr>
            <a:r>
              <a:rPr lang="en-US" sz="1200" dirty="0">
                <a:solidFill>
                  <a:srgbClr val="E0D6DE"/>
                </a:solidFill>
                <a:latin typeface="Fira Sans" pitchFamily="34" charset="0"/>
                <a:ea typeface="Fira Sans" pitchFamily="34" charset="-122"/>
                <a:cs typeface="Fira Sans" pitchFamily="34" charset="-120"/>
              </a:rPr>
              <a:t>The dataset was then partitioned into training and validation sets, a critical step to ensure our models could be accurately evaluated on unseen data.</a:t>
            </a:r>
            <a:endParaRPr lang="en-US" sz="1200" dirty="0"/>
          </a:p>
        </p:txBody>
      </p:sp>
      <p:pic>
        <p:nvPicPr>
          <p:cNvPr id="10" name="Image 2" descr="preencoded.png"/>
          <p:cNvPicPr>
            <a:picLocks noChangeAspect="1"/>
          </p:cNvPicPr>
          <p:nvPr/>
        </p:nvPicPr>
        <p:blipFill>
          <a:blip r:embed="rId3"/>
          <a:stretch>
            <a:fillRect/>
          </a:stretch>
        </p:blipFill>
        <p:spPr>
          <a:xfrm>
            <a:off x="2042655" y="4377892"/>
            <a:ext cx="385048" cy="1014651"/>
          </a:xfrm>
          <a:prstGeom prst="rect">
            <a:avLst/>
          </a:prstGeom>
        </p:spPr>
      </p:pic>
      <p:sp>
        <p:nvSpPr>
          <p:cNvPr id="11" name="Text 6"/>
          <p:cNvSpPr/>
          <p:nvPr/>
        </p:nvSpPr>
        <p:spPr>
          <a:xfrm>
            <a:off x="2556052" y="4400421"/>
            <a:ext cx="1604367" cy="178092"/>
          </a:xfrm>
          <a:prstGeom prst="rect">
            <a:avLst/>
          </a:prstGeom>
          <a:noFill/>
          <a:ln/>
        </p:spPr>
        <p:txBody>
          <a:bodyPr wrap="none" lIns="0" tIns="0" rIns="0" bIns="0" rtlCol="0" anchor="t"/>
          <a:lstStyle/>
          <a:p>
            <a:pPr marL="0" indent="0" algn="l">
              <a:lnSpc>
                <a:spcPts val="1550"/>
              </a:lnSpc>
              <a:buNone/>
            </a:pPr>
            <a:r>
              <a:rPr lang="en-US" dirty="0">
                <a:solidFill>
                  <a:srgbClr val="00B0F0"/>
                </a:solidFill>
                <a:latin typeface="Fira Mono Medium" pitchFamily="34" charset="0"/>
                <a:ea typeface="Fira Mono Medium" pitchFamily="34" charset="-122"/>
                <a:cs typeface="Fira Mono Medium" pitchFamily="34" charset="-120"/>
              </a:rPr>
              <a:t>Model Training</a:t>
            </a:r>
            <a:endParaRPr lang="en-US" dirty="0">
              <a:solidFill>
                <a:srgbClr val="00B0F0"/>
              </a:solidFill>
            </a:endParaRPr>
          </a:p>
        </p:txBody>
      </p:sp>
      <p:sp>
        <p:nvSpPr>
          <p:cNvPr id="12" name="Text 7"/>
          <p:cNvSpPr/>
          <p:nvPr/>
        </p:nvSpPr>
        <p:spPr>
          <a:xfrm>
            <a:off x="2556052" y="4678476"/>
            <a:ext cx="8379738" cy="182215"/>
          </a:xfrm>
          <a:prstGeom prst="rect">
            <a:avLst/>
          </a:prstGeom>
          <a:noFill/>
          <a:ln/>
        </p:spPr>
        <p:txBody>
          <a:bodyPr wrap="none" lIns="0" tIns="0" rIns="0" bIns="0" rtlCol="0" anchor="t"/>
          <a:lstStyle/>
          <a:p>
            <a:pPr marL="0" indent="0" algn="l">
              <a:lnSpc>
                <a:spcPts val="1600"/>
              </a:lnSpc>
              <a:buNone/>
            </a:pPr>
            <a:r>
              <a:rPr lang="en-US" sz="1200" dirty="0">
                <a:solidFill>
                  <a:srgbClr val="E0D6DE"/>
                </a:solidFill>
                <a:latin typeface="Fira Sans" pitchFamily="34" charset="0"/>
                <a:ea typeface="Fira Sans" pitchFamily="34" charset="-122"/>
                <a:cs typeface="Fira Sans" pitchFamily="34" charset="-120"/>
              </a:rPr>
              <a:t>Multiple machine learning algorithms were trained on the prepared training data to identify the most effective solution for spam classification.</a:t>
            </a:r>
            <a:endParaRPr lang="en-US" sz="1200" dirty="0"/>
          </a:p>
        </p:txBody>
      </p:sp>
      <p:pic>
        <p:nvPicPr>
          <p:cNvPr id="13" name="Image 3" descr="preencoded.png"/>
          <p:cNvPicPr>
            <a:picLocks noChangeAspect="1"/>
          </p:cNvPicPr>
          <p:nvPr/>
        </p:nvPicPr>
        <p:blipFill>
          <a:blip r:embed="rId4"/>
          <a:stretch>
            <a:fillRect/>
          </a:stretch>
        </p:blipFill>
        <p:spPr>
          <a:xfrm>
            <a:off x="2235179" y="5276337"/>
            <a:ext cx="385048" cy="1014651"/>
          </a:xfrm>
          <a:prstGeom prst="rect">
            <a:avLst/>
          </a:prstGeom>
        </p:spPr>
      </p:pic>
      <p:sp>
        <p:nvSpPr>
          <p:cNvPr id="14" name="Text 8"/>
          <p:cNvSpPr/>
          <p:nvPr/>
        </p:nvSpPr>
        <p:spPr>
          <a:xfrm>
            <a:off x="2748576" y="5298867"/>
            <a:ext cx="1604367" cy="178092"/>
          </a:xfrm>
          <a:prstGeom prst="rect">
            <a:avLst/>
          </a:prstGeom>
          <a:noFill/>
          <a:ln/>
        </p:spPr>
        <p:txBody>
          <a:bodyPr wrap="none" lIns="0" tIns="0" rIns="0" bIns="0" rtlCol="0" anchor="t"/>
          <a:lstStyle/>
          <a:p>
            <a:pPr marL="0" indent="0" algn="l">
              <a:lnSpc>
                <a:spcPts val="1550"/>
              </a:lnSpc>
              <a:buNone/>
            </a:pPr>
            <a:r>
              <a:rPr lang="en-US" dirty="0">
                <a:solidFill>
                  <a:srgbClr val="00B0F0"/>
                </a:solidFill>
                <a:latin typeface="Fira Mono Medium" pitchFamily="34" charset="0"/>
                <a:ea typeface="Fira Mono Medium" pitchFamily="34" charset="-122"/>
                <a:cs typeface="Fira Mono Medium" pitchFamily="34" charset="-120"/>
              </a:rPr>
              <a:t>Model Evaluation</a:t>
            </a:r>
            <a:endParaRPr lang="en-US" dirty="0">
              <a:solidFill>
                <a:srgbClr val="00B0F0"/>
              </a:solidFill>
            </a:endParaRPr>
          </a:p>
        </p:txBody>
      </p:sp>
      <p:sp>
        <p:nvSpPr>
          <p:cNvPr id="15" name="Text 9"/>
          <p:cNvSpPr/>
          <p:nvPr/>
        </p:nvSpPr>
        <p:spPr>
          <a:xfrm>
            <a:off x="2748576" y="5599972"/>
            <a:ext cx="8187214" cy="364428"/>
          </a:xfrm>
          <a:prstGeom prst="rect">
            <a:avLst/>
          </a:prstGeom>
          <a:noFill/>
          <a:ln/>
        </p:spPr>
        <p:txBody>
          <a:bodyPr wrap="square" lIns="0" tIns="0" rIns="0" bIns="0" rtlCol="0" anchor="t"/>
          <a:lstStyle/>
          <a:p>
            <a:pPr marL="0" indent="0" algn="l">
              <a:lnSpc>
                <a:spcPts val="1600"/>
              </a:lnSpc>
              <a:buNone/>
            </a:pPr>
            <a:r>
              <a:rPr lang="en-US" sz="1200" dirty="0">
                <a:solidFill>
                  <a:srgbClr val="E0D6DE"/>
                </a:solidFill>
                <a:latin typeface="Fira Sans" pitchFamily="34" charset="0"/>
                <a:ea typeface="Fira Sans" pitchFamily="34" charset="-122"/>
                <a:cs typeface="Fira Sans" pitchFamily="34" charset="-120"/>
              </a:rPr>
              <a:t>A rigorous evaluation process compared the performance of each trained model, focusing on key metrics like accuracy and, crucially, precision.</a:t>
            </a:r>
            <a:endParaRPr lang="en-US" sz="1200" dirty="0"/>
          </a:p>
        </p:txBody>
      </p:sp>
      <p:pic>
        <p:nvPicPr>
          <p:cNvPr id="16" name="Image 4" descr="preencoded.png"/>
          <p:cNvPicPr>
            <a:picLocks noChangeAspect="1"/>
          </p:cNvPicPr>
          <p:nvPr/>
        </p:nvPicPr>
        <p:blipFill>
          <a:blip r:embed="rId3"/>
          <a:stretch>
            <a:fillRect/>
          </a:stretch>
        </p:blipFill>
        <p:spPr>
          <a:xfrm>
            <a:off x="2042655" y="6349447"/>
            <a:ext cx="385048" cy="1014651"/>
          </a:xfrm>
          <a:prstGeom prst="rect">
            <a:avLst/>
          </a:prstGeom>
        </p:spPr>
      </p:pic>
      <p:sp>
        <p:nvSpPr>
          <p:cNvPr id="17" name="Text 10"/>
          <p:cNvSpPr/>
          <p:nvPr/>
        </p:nvSpPr>
        <p:spPr>
          <a:xfrm>
            <a:off x="2556052" y="6371977"/>
            <a:ext cx="1604367" cy="178092"/>
          </a:xfrm>
          <a:prstGeom prst="rect">
            <a:avLst/>
          </a:prstGeom>
          <a:noFill/>
          <a:ln/>
        </p:spPr>
        <p:txBody>
          <a:bodyPr wrap="none" lIns="0" tIns="0" rIns="0" bIns="0" rtlCol="0" anchor="t"/>
          <a:lstStyle/>
          <a:p>
            <a:pPr marL="0" indent="0" algn="l">
              <a:lnSpc>
                <a:spcPts val="1550"/>
              </a:lnSpc>
              <a:buNone/>
            </a:pPr>
            <a:r>
              <a:rPr lang="en-US" dirty="0">
                <a:solidFill>
                  <a:srgbClr val="00B0F0"/>
                </a:solidFill>
                <a:latin typeface="Fira Mono Medium" pitchFamily="34" charset="0"/>
                <a:ea typeface="Fira Mono Medium" pitchFamily="34" charset="-122"/>
                <a:cs typeface="Fira Mono Medium" pitchFamily="34" charset="-120"/>
              </a:rPr>
              <a:t>Model Saving</a:t>
            </a:r>
            <a:endParaRPr lang="en-US" dirty="0">
              <a:solidFill>
                <a:srgbClr val="00B0F0"/>
              </a:solidFill>
            </a:endParaRPr>
          </a:p>
        </p:txBody>
      </p:sp>
      <p:sp>
        <p:nvSpPr>
          <p:cNvPr id="18" name="Text 11"/>
          <p:cNvSpPr/>
          <p:nvPr/>
        </p:nvSpPr>
        <p:spPr>
          <a:xfrm>
            <a:off x="2556052" y="6650032"/>
            <a:ext cx="8379738" cy="182215"/>
          </a:xfrm>
          <a:prstGeom prst="rect">
            <a:avLst/>
          </a:prstGeom>
          <a:noFill/>
          <a:ln/>
        </p:spPr>
        <p:txBody>
          <a:bodyPr wrap="none" lIns="0" tIns="0" rIns="0" bIns="0" rtlCol="0" anchor="t"/>
          <a:lstStyle/>
          <a:p>
            <a:pPr marL="0" indent="0" algn="l">
              <a:lnSpc>
                <a:spcPts val="1600"/>
              </a:lnSpc>
              <a:buNone/>
            </a:pPr>
            <a:r>
              <a:rPr lang="en-US" sz="1200" dirty="0">
                <a:solidFill>
                  <a:srgbClr val="E0D6DE"/>
                </a:solidFill>
                <a:latin typeface="Fira Sans" pitchFamily="34" charset="0"/>
                <a:ea typeface="Fira Sans" pitchFamily="34" charset="-122"/>
                <a:cs typeface="Fira Sans" pitchFamily="34" charset="-120"/>
              </a:rPr>
              <a:t>The best-performing model was serialised using the Pickle library, saving its state for efficient loading and reuse in the deployment phase.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1405" y="523399"/>
            <a:ext cx="13107591" cy="1189673"/>
          </a:xfrm>
          <a:prstGeom prst="rect">
            <a:avLst/>
          </a:prstGeom>
          <a:noFill/>
          <a:ln/>
        </p:spPr>
        <p:txBody>
          <a:bodyPr wrap="square" lIns="0" tIns="0" rIns="0" bIns="0" rtlCol="0" anchor="t"/>
          <a:lstStyle/>
          <a:p>
            <a:pPr>
              <a:lnSpc>
                <a:spcPts val="4650"/>
              </a:lnSpc>
            </a:pPr>
            <a:r>
              <a:rPr lang="en-IN" sz="3700" dirty="0">
                <a:solidFill>
                  <a:schemeClr val="bg1">
                    <a:lumMod val="95000"/>
                  </a:schemeClr>
                </a:solidFill>
                <a:latin typeface="Fira Mono Medium" panose="020B0609050000020004" pitchFamily="49" charset="0"/>
                <a:ea typeface="Fira Mono Medium" panose="020B0609050000020004" pitchFamily="49" charset="0"/>
              </a:rPr>
              <a:t>Machine Learning Models Trained &amp; Evaluated</a:t>
            </a:r>
            <a:endParaRPr lang="en-US" sz="3700" dirty="0">
              <a:solidFill>
                <a:schemeClr val="bg1">
                  <a:lumMod val="95000"/>
                </a:schemeClr>
              </a:solidFill>
              <a:latin typeface="Fira Mono Medium" panose="020B0609050000020004" pitchFamily="49" charset="0"/>
              <a:ea typeface="Fira Mono Medium" panose="020B0609050000020004" pitchFamily="49" charset="0"/>
            </a:endParaRPr>
          </a:p>
        </p:txBody>
      </p:sp>
      <p:sp>
        <p:nvSpPr>
          <p:cNvPr id="3" name="Text 1"/>
          <p:cNvSpPr/>
          <p:nvPr/>
        </p:nvSpPr>
        <p:spPr>
          <a:xfrm>
            <a:off x="761405" y="2093714"/>
            <a:ext cx="13107591" cy="609124"/>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To ensure we selected the most effective solution, our project involved a comparative analysis of several prominent machine learning algorithms, rather than settling for a single choice. Each model brings unique strengths to the challenge of email spam classification.</a:t>
            </a:r>
            <a:endParaRPr lang="en-US" sz="1450" dirty="0"/>
          </a:p>
        </p:txBody>
      </p:sp>
      <p:sp>
        <p:nvSpPr>
          <p:cNvPr id="4" name="Shape 2"/>
          <p:cNvSpPr/>
          <p:nvPr/>
        </p:nvSpPr>
        <p:spPr>
          <a:xfrm>
            <a:off x="761405" y="3179564"/>
            <a:ext cx="6458664" cy="2014299"/>
          </a:xfrm>
          <a:prstGeom prst="roundRect">
            <a:avLst>
              <a:gd name="adj" fmla="val 5447"/>
            </a:avLst>
          </a:prstGeom>
          <a:solidFill>
            <a:srgbClr val="0F0F10"/>
          </a:solidFill>
          <a:ln/>
        </p:spPr>
      </p:sp>
      <p:sp>
        <p:nvSpPr>
          <p:cNvPr id="5" name="Shape 3"/>
          <p:cNvSpPr/>
          <p:nvPr/>
        </p:nvSpPr>
        <p:spPr>
          <a:xfrm>
            <a:off x="761405" y="3179564"/>
            <a:ext cx="6458664" cy="91440"/>
          </a:xfrm>
          <a:prstGeom prst="roundRect">
            <a:avLst>
              <a:gd name="adj" fmla="val 31228"/>
            </a:avLst>
          </a:prstGeom>
          <a:solidFill>
            <a:srgbClr val="FF6BD8"/>
          </a:solidFill>
          <a:ln/>
        </p:spPr>
      </p:sp>
      <p:sp>
        <p:nvSpPr>
          <p:cNvPr id="6" name="Shape 4"/>
          <p:cNvSpPr/>
          <p:nvPr/>
        </p:nvSpPr>
        <p:spPr>
          <a:xfrm>
            <a:off x="3705225" y="2916912"/>
            <a:ext cx="571024" cy="571024"/>
          </a:xfrm>
          <a:prstGeom prst="roundRect">
            <a:avLst>
              <a:gd name="adj" fmla="val 160133"/>
            </a:avLst>
          </a:prstGeom>
          <a:solidFill>
            <a:srgbClr val="FF6BD8"/>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556" y="3088243"/>
            <a:ext cx="228362" cy="228362"/>
          </a:xfrm>
          <a:prstGeom prst="rect">
            <a:avLst/>
          </a:prstGeom>
        </p:spPr>
      </p:pic>
      <p:sp>
        <p:nvSpPr>
          <p:cNvPr id="8" name="Text 5"/>
          <p:cNvSpPr/>
          <p:nvPr/>
        </p:nvSpPr>
        <p:spPr>
          <a:xfrm>
            <a:off x="974527" y="3678317"/>
            <a:ext cx="3996571" cy="297418"/>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Fira Mono Medium" pitchFamily="34" charset="0"/>
                <a:ea typeface="Fira Mono Medium" pitchFamily="34" charset="-122"/>
                <a:cs typeface="Fira Mono Medium" pitchFamily="34" charset="-120"/>
              </a:rPr>
              <a:t>Support Vector Machine (SVM)</a:t>
            </a:r>
            <a:endParaRPr lang="en-US" sz="1850" dirty="0"/>
          </a:p>
        </p:txBody>
      </p:sp>
      <p:sp>
        <p:nvSpPr>
          <p:cNvPr id="9" name="Text 6"/>
          <p:cNvSpPr/>
          <p:nvPr/>
        </p:nvSpPr>
        <p:spPr>
          <a:xfrm>
            <a:off x="974527" y="4089916"/>
            <a:ext cx="6032421" cy="913686"/>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Fira Sans" pitchFamily="34" charset="0"/>
                <a:ea typeface="Fira Sans" pitchFamily="34" charset="-122"/>
                <a:cs typeface="Fira Sans" pitchFamily="34" charset="-120"/>
              </a:rPr>
              <a:t>Known for its effectiveness in high-dimensional spaces, SVM aims to find the optimal hyperplane that distinctly separates data points belonging to different classes.</a:t>
            </a:r>
            <a:endParaRPr lang="en-US" sz="1450" dirty="0"/>
          </a:p>
        </p:txBody>
      </p:sp>
      <p:sp>
        <p:nvSpPr>
          <p:cNvPr id="10" name="Shape 7"/>
          <p:cNvSpPr/>
          <p:nvPr/>
        </p:nvSpPr>
        <p:spPr>
          <a:xfrm>
            <a:off x="7410331" y="3202424"/>
            <a:ext cx="6458664" cy="2014299"/>
          </a:xfrm>
          <a:prstGeom prst="roundRect">
            <a:avLst>
              <a:gd name="adj" fmla="val 5447"/>
            </a:avLst>
          </a:prstGeom>
          <a:solidFill>
            <a:srgbClr val="0F0F10"/>
          </a:solidFill>
          <a:ln/>
        </p:spPr>
      </p:sp>
      <p:sp>
        <p:nvSpPr>
          <p:cNvPr id="11" name="Shape 8"/>
          <p:cNvSpPr/>
          <p:nvPr/>
        </p:nvSpPr>
        <p:spPr>
          <a:xfrm>
            <a:off x="7410331" y="3179564"/>
            <a:ext cx="6458664" cy="91440"/>
          </a:xfrm>
          <a:prstGeom prst="roundRect">
            <a:avLst>
              <a:gd name="adj" fmla="val 31228"/>
            </a:avLst>
          </a:prstGeom>
          <a:solidFill>
            <a:srgbClr val="FF6BD8"/>
          </a:solidFill>
          <a:ln/>
        </p:spPr>
      </p:sp>
      <p:sp>
        <p:nvSpPr>
          <p:cNvPr id="12" name="Shape 9"/>
          <p:cNvSpPr/>
          <p:nvPr/>
        </p:nvSpPr>
        <p:spPr>
          <a:xfrm>
            <a:off x="10354151" y="2916912"/>
            <a:ext cx="571024" cy="571024"/>
          </a:xfrm>
          <a:prstGeom prst="roundRect">
            <a:avLst>
              <a:gd name="adj" fmla="val 160133"/>
            </a:avLst>
          </a:prstGeom>
          <a:solidFill>
            <a:srgbClr val="FF6BD8"/>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5482" y="3088243"/>
            <a:ext cx="228362" cy="228362"/>
          </a:xfrm>
          <a:prstGeom prst="rect">
            <a:avLst/>
          </a:prstGeom>
        </p:spPr>
      </p:pic>
      <p:sp>
        <p:nvSpPr>
          <p:cNvPr id="14" name="Text 10"/>
          <p:cNvSpPr/>
          <p:nvPr/>
        </p:nvSpPr>
        <p:spPr>
          <a:xfrm>
            <a:off x="7623453" y="3678317"/>
            <a:ext cx="2712006" cy="297418"/>
          </a:xfrm>
          <a:prstGeom prst="rect">
            <a:avLst/>
          </a:prstGeom>
          <a:noFill/>
          <a:ln/>
        </p:spPr>
        <p:txBody>
          <a:bodyPr wrap="none" lIns="0" tIns="0" rIns="0" bIns="0" rtlCol="0" anchor="t"/>
          <a:lstStyle/>
          <a:p>
            <a:pPr>
              <a:lnSpc>
                <a:spcPts val="2300"/>
              </a:lnSpc>
            </a:pPr>
            <a:r>
              <a:rPr lang="en-IN" sz="1850" dirty="0">
                <a:solidFill>
                  <a:schemeClr val="bg1">
                    <a:lumMod val="95000"/>
                  </a:schemeClr>
                </a:solidFill>
                <a:latin typeface="Fira Mono Medium" panose="020B0609050000020004" pitchFamily="49" charset="0"/>
                <a:ea typeface="Fira Mono Medium" panose="020B0609050000020004" pitchFamily="49" charset="0"/>
              </a:rPr>
              <a:t>Bernoulli Naive Bayes (BNB)</a:t>
            </a:r>
            <a:endParaRPr lang="en-US" sz="1850" dirty="0">
              <a:solidFill>
                <a:schemeClr val="bg1">
                  <a:lumMod val="95000"/>
                </a:schemeClr>
              </a:solidFill>
              <a:latin typeface="Fira Mono Medium" panose="020B0609050000020004" pitchFamily="49" charset="0"/>
              <a:ea typeface="Fira Mono Medium" panose="020B0609050000020004" pitchFamily="49" charset="0"/>
            </a:endParaRPr>
          </a:p>
        </p:txBody>
      </p:sp>
      <p:sp>
        <p:nvSpPr>
          <p:cNvPr id="15" name="Text 11"/>
          <p:cNvSpPr/>
          <p:nvPr/>
        </p:nvSpPr>
        <p:spPr>
          <a:xfrm>
            <a:off x="7623453" y="4089916"/>
            <a:ext cx="6032421" cy="913686"/>
          </a:xfrm>
          <a:prstGeom prst="rect">
            <a:avLst/>
          </a:prstGeom>
          <a:noFill/>
          <a:ln/>
        </p:spPr>
        <p:txBody>
          <a:bodyPr wrap="square" lIns="0" tIns="0" rIns="0" bIns="0" rtlCol="0" anchor="t"/>
          <a:lstStyle/>
          <a:p>
            <a:pPr>
              <a:lnSpc>
                <a:spcPts val="2350"/>
              </a:lnSpc>
            </a:pPr>
            <a:r>
              <a:rPr lang="en-GB" sz="1450" dirty="0">
                <a:solidFill>
                  <a:schemeClr val="bg1">
                    <a:lumMod val="95000"/>
                  </a:schemeClr>
                </a:solidFill>
                <a:latin typeface="Fira Sans" panose="020B0503050000020004" pitchFamily="34" charset="0"/>
              </a:rPr>
              <a:t>Known for handling binary feature representations, Bernoulli Naive Bayes models the presence or absence of words to distinguish spam from non-spam emails.</a:t>
            </a:r>
            <a:endParaRPr lang="en-US" sz="1450" dirty="0">
              <a:solidFill>
                <a:schemeClr val="bg1">
                  <a:lumMod val="95000"/>
                </a:schemeClr>
              </a:solidFill>
              <a:latin typeface="Fira Sans" panose="020B0503050000020004" pitchFamily="34" charset="0"/>
            </a:endParaRPr>
          </a:p>
        </p:txBody>
      </p:sp>
      <p:sp>
        <p:nvSpPr>
          <p:cNvPr id="16" name="Shape 12"/>
          <p:cNvSpPr/>
          <p:nvPr/>
        </p:nvSpPr>
        <p:spPr>
          <a:xfrm>
            <a:off x="761405" y="5692497"/>
            <a:ext cx="6458664" cy="2014299"/>
          </a:xfrm>
          <a:prstGeom prst="roundRect">
            <a:avLst>
              <a:gd name="adj" fmla="val 5447"/>
            </a:avLst>
          </a:prstGeom>
          <a:solidFill>
            <a:srgbClr val="0F0F10"/>
          </a:solidFill>
          <a:ln/>
        </p:spPr>
      </p:sp>
      <p:sp>
        <p:nvSpPr>
          <p:cNvPr id="17" name="Shape 13"/>
          <p:cNvSpPr/>
          <p:nvPr/>
        </p:nvSpPr>
        <p:spPr>
          <a:xfrm>
            <a:off x="761405" y="5669637"/>
            <a:ext cx="6458664" cy="91440"/>
          </a:xfrm>
          <a:prstGeom prst="roundRect">
            <a:avLst>
              <a:gd name="adj" fmla="val 31228"/>
            </a:avLst>
          </a:prstGeom>
          <a:solidFill>
            <a:srgbClr val="FF6BD8"/>
          </a:solidFill>
          <a:ln/>
        </p:spPr>
      </p:sp>
      <p:sp>
        <p:nvSpPr>
          <p:cNvPr id="18" name="Shape 14"/>
          <p:cNvSpPr/>
          <p:nvPr/>
        </p:nvSpPr>
        <p:spPr>
          <a:xfrm>
            <a:off x="3705225" y="5406985"/>
            <a:ext cx="571024" cy="571024"/>
          </a:xfrm>
          <a:prstGeom prst="roundRect">
            <a:avLst>
              <a:gd name="adj" fmla="val 160133"/>
            </a:avLst>
          </a:prstGeom>
          <a:solidFill>
            <a:srgbClr val="FF6BD8"/>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6556" y="5578316"/>
            <a:ext cx="228362" cy="228362"/>
          </a:xfrm>
          <a:prstGeom prst="rect">
            <a:avLst/>
          </a:prstGeom>
        </p:spPr>
      </p:pic>
      <p:sp>
        <p:nvSpPr>
          <p:cNvPr id="20" name="Text 15"/>
          <p:cNvSpPr/>
          <p:nvPr/>
        </p:nvSpPr>
        <p:spPr>
          <a:xfrm>
            <a:off x="974527" y="6168390"/>
            <a:ext cx="2379464" cy="297418"/>
          </a:xfrm>
          <a:prstGeom prst="rect">
            <a:avLst/>
          </a:prstGeom>
          <a:noFill/>
          <a:ln/>
        </p:spPr>
        <p:txBody>
          <a:bodyPr wrap="none" lIns="0" tIns="0" rIns="0" bIns="0" rtlCol="0" anchor="t"/>
          <a:lstStyle/>
          <a:p>
            <a:pPr>
              <a:lnSpc>
                <a:spcPts val="2300"/>
              </a:lnSpc>
            </a:pPr>
            <a:r>
              <a:rPr lang="en-IN" sz="1850" dirty="0">
                <a:solidFill>
                  <a:schemeClr val="bg1">
                    <a:lumMod val="95000"/>
                  </a:schemeClr>
                </a:solidFill>
                <a:latin typeface="Fira Mono Medium" panose="020B0609050000020004" pitchFamily="49" charset="0"/>
                <a:ea typeface="Fira Mono Medium" panose="020B0609050000020004" pitchFamily="49" charset="0"/>
              </a:rPr>
              <a:t>Gaussian Naive Bayes (GNB)</a:t>
            </a:r>
            <a:endParaRPr lang="en-US" sz="1850" dirty="0">
              <a:solidFill>
                <a:schemeClr val="bg1">
                  <a:lumMod val="95000"/>
                </a:schemeClr>
              </a:solidFill>
              <a:latin typeface="Fira Mono Medium" panose="020B0609050000020004" pitchFamily="49" charset="0"/>
              <a:ea typeface="Fira Mono Medium" panose="020B0609050000020004" pitchFamily="49" charset="0"/>
            </a:endParaRPr>
          </a:p>
        </p:txBody>
      </p:sp>
      <p:sp>
        <p:nvSpPr>
          <p:cNvPr id="21" name="Text 16"/>
          <p:cNvSpPr/>
          <p:nvPr/>
        </p:nvSpPr>
        <p:spPr>
          <a:xfrm>
            <a:off x="974527" y="6579989"/>
            <a:ext cx="6032421" cy="913686"/>
          </a:xfrm>
          <a:prstGeom prst="rect">
            <a:avLst/>
          </a:prstGeom>
          <a:noFill/>
          <a:ln/>
        </p:spPr>
        <p:txBody>
          <a:bodyPr wrap="square" lIns="0" tIns="0" rIns="0" bIns="0" rtlCol="0" anchor="t"/>
          <a:lstStyle/>
          <a:p>
            <a:pPr>
              <a:lnSpc>
                <a:spcPts val="2350"/>
              </a:lnSpc>
            </a:pPr>
            <a:r>
              <a:rPr lang="en-GB" sz="1450" dirty="0">
                <a:solidFill>
                  <a:schemeClr val="bg1">
                    <a:lumMod val="95000"/>
                  </a:schemeClr>
                </a:solidFill>
                <a:latin typeface="Fira Sans" panose="020B0503050000020004" pitchFamily="34" charset="0"/>
              </a:rPr>
              <a:t>Based on the assumption of normally distributed features, Gaussian Naive Bayes evaluates continuous-valued data to probabilistically classify emails.</a:t>
            </a:r>
            <a:endParaRPr lang="en-US" sz="1450" dirty="0">
              <a:solidFill>
                <a:schemeClr val="bg1">
                  <a:lumMod val="95000"/>
                </a:schemeClr>
              </a:solidFill>
              <a:latin typeface="Fira Sans" panose="020B0503050000020004" pitchFamily="34" charset="0"/>
            </a:endParaRPr>
          </a:p>
        </p:txBody>
      </p:sp>
      <p:sp>
        <p:nvSpPr>
          <p:cNvPr id="22" name="Shape 17"/>
          <p:cNvSpPr/>
          <p:nvPr/>
        </p:nvSpPr>
        <p:spPr>
          <a:xfrm>
            <a:off x="7410331" y="5692497"/>
            <a:ext cx="6458664" cy="2014299"/>
          </a:xfrm>
          <a:prstGeom prst="roundRect">
            <a:avLst>
              <a:gd name="adj" fmla="val 5447"/>
            </a:avLst>
          </a:prstGeom>
          <a:solidFill>
            <a:srgbClr val="0F0F10"/>
          </a:solidFill>
          <a:ln/>
        </p:spPr>
      </p:sp>
      <p:sp>
        <p:nvSpPr>
          <p:cNvPr id="23" name="Shape 18"/>
          <p:cNvSpPr/>
          <p:nvPr/>
        </p:nvSpPr>
        <p:spPr>
          <a:xfrm>
            <a:off x="7410331" y="5669637"/>
            <a:ext cx="6458664" cy="91440"/>
          </a:xfrm>
          <a:prstGeom prst="roundRect">
            <a:avLst>
              <a:gd name="adj" fmla="val 31228"/>
            </a:avLst>
          </a:prstGeom>
          <a:solidFill>
            <a:srgbClr val="FF6BD8"/>
          </a:solidFill>
          <a:ln/>
        </p:spPr>
      </p:sp>
      <p:sp>
        <p:nvSpPr>
          <p:cNvPr id="24" name="Shape 19"/>
          <p:cNvSpPr/>
          <p:nvPr/>
        </p:nvSpPr>
        <p:spPr>
          <a:xfrm>
            <a:off x="10354151" y="5406985"/>
            <a:ext cx="571024" cy="571024"/>
          </a:xfrm>
          <a:prstGeom prst="roundRect">
            <a:avLst>
              <a:gd name="adj" fmla="val 160133"/>
            </a:avLst>
          </a:prstGeom>
          <a:solidFill>
            <a:srgbClr val="FF6BD8"/>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5482" y="5578316"/>
            <a:ext cx="228362" cy="228362"/>
          </a:xfrm>
          <a:prstGeom prst="rect">
            <a:avLst/>
          </a:prstGeom>
        </p:spPr>
      </p:pic>
      <p:sp>
        <p:nvSpPr>
          <p:cNvPr id="26" name="Text 20"/>
          <p:cNvSpPr/>
          <p:nvPr/>
        </p:nvSpPr>
        <p:spPr>
          <a:xfrm>
            <a:off x="7623453" y="6168390"/>
            <a:ext cx="2379464" cy="297418"/>
          </a:xfrm>
          <a:prstGeom prst="rect">
            <a:avLst/>
          </a:prstGeom>
          <a:noFill/>
          <a:ln/>
        </p:spPr>
        <p:txBody>
          <a:bodyPr wrap="none" lIns="0" tIns="0" rIns="0" bIns="0" rtlCol="0" anchor="t"/>
          <a:lstStyle/>
          <a:p>
            <a:pPr>
              <a:lnSpc>
                <a:spcPts val="2300"/>
              </a:lnSpc>
            </a:pPr>
            <a:r>
              <a:rPr lang="en-IN" sz="1850" dirty="0">
                <a:solidFill>
                  <a:schemeClr val="bg1">
                    <a:lumMod val="95000"/>
                  </a:schemeClr>
                </a:solidFill>
                <a:latin typeface="Fira Mono Medium" panose="020B0609050000020004" pitchFamily="49" charset="0"/>
                <a:ea typeface="Fira Mono Medium" panose="020B0609050000020004" pitchFamily="49" charset="0"/>
              </a:rPr>
              <a:t>Multinomial Naive Bayes (MNB)</a:t>
            </a:r>
            <a:endParaRPr lang="en-US" sz="1850" dirty="0">
              <a:solidFill>
                <a:schemeClr val="bg1">
                  <a:lumMod val="95000"/>
                </a:schemeClr>
              </a:solidFill>
              <a:latin typeface="Fira Mono Medium" panose="020B0609050000020004" pitchFamily="49" charset="0"/>
              <a:ea typeface="Fira Mono Medium" panose="020B0609050000020004" pitchFamily="49" charset="0"/>
            </a:endParaRPr>
          </a:p>
        </p:txBody>
      </p:sp>
      <p:sp>
        <p:nvSpPr>
          <p:cNvPr id="27" name="Text 21"/>
          <p:cNvSpPr/>
          <p:nvPr/>
        </p:nvSpPr>
        <p:spPr>
          <a:xfrm>
            <a:off x="7623453" y="6579989"/>
            <a:ext cx="6032421" cy="913686"/>
          </a:xfrm>
          <a:prstGeom prst="rect">
            <a:avLst/>
          </a:prstGeom>
          <a:noFill/>
          <a:ln/>
        </p:spPr>
        <p:txBody>
          <a:bodyPr wrap="square" lIns="0" tIns="0" rIns="0" bIns="0" rtlCol="0" anchor="t"/>
          <a:lstStyle/>
          <a:p>
            <a:pPr>
              <a:lnSpc>
                <a:spcPts val="2350"/>
              </a:lnSpc>
            </a:pPr>
            <a:r>
              <a:rPr lang="en-GB" sz="1450" dirty="0">
                <a:solidFill>
                  <a:schemeClr val="bg1">
                    <a:lumMod val="95000"/>
                  </a:schemeClr>
                </a:solidFill>
                <a:latin typeface="Fira Sans" panose="020B0503050000020004" pitchFamily="34" charset="0"/>
              </a:rPr>
              <a:t>Widely used in text classification, Multinomial Naive Bayes models word frequency distributions to effectively differentiate spam and non-spam messages.</a:t>
            </a:r>
            <a:endParaRPr lang="en-US" sz="1450" dirty="0">
              <a:solidFill>
                <a:schemeClr val="bg1">
                  <a:lumMod val="95000"/>
                </a:schemeClr>
              </a:solidFill>
              <a:latin typeface="Fira Sans" panose="020B05030500000200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8547"/>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Evaluation Metrics: Why Precision is Paramount</a:t>
            </a:r>
            <a:endParaRPr lang="en-US" sz="3900" dirty="0"/>
          </a:p>
        </p:txBody>
      </p:sp>
      <p:sp>
        <p:nvSpPr>
          <p:cNvPr id="3" name="Text 1"/>
          <p:cNvSpPr/>
          <p:nvPr/>
        </p:nvSpPr>
        <p:spPr>
          <a:xfrm>
            <a:off x="793790" y="239553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While overall accuracy is a common metric, in the context of spam detection, </a:t>
            </a:r>
            <a:r>
              <a:rPr lang="en-US" sz="1550" dirty="0">
                <a:solidFill>
                  <a:srgbClr val="FF6BD8"/>
                </a:solidFill>
                <a:latin typeface="Fira Sans" pitchFamily="34" charset="0"/>
                <a:ea typeface="Fira Sans" pitchFamily="34" charset="-122"/>
                <a:cs typeface="Fira Sans" pitchFamily="34" charset="-120"/>
              </a:rPr>
              <a:t>Precision</a:t>
            </a:r>
            <a:r>
              <a:rPr lang="en-US" sz="1550" dirty="0">
                <a:solidFill>
                  <a:srgbClr val="E0D6DE"/>
                </a:solidFill>
                <a:latin typeface="Fira Sans" pitchFamily="34" charset="0"/>
                <a:ea typeface="Fira Sans" pitchFamily="34" charset="-122"/>
                <a:cs typeface="Fira Sans" pitchFamily="34" charset="-120"/>
              </a:rPr>
              <a:t> holds far greater significance. Understanding the implications of False Positives and False Negatives is crucial for building a reliable spam filter.</a:t>
            </a:r>
            <a:endParaRPr lang="en-US" sz="1550" dirty="0"/>
          </a:p>
        </p:txBody>
      </p:sp>
      <p:sp>
        <p:nvSpPr>
          <p:cNvPr id="4" name="Shape 2"/>
          <p:cNvSpPr/>
          <p:nvPr/>
        </p:nvSpPr>
        <p:spPr>
          <a:xfrm>
            <a:off x="793790" y="3253859"/>
            <a:ext cx="4215289" cy="3358872"/>
          </a:xfrm>
          <a:prstGeom prst="roundRect">
            <a:avLst>
              <a:gd name="adj" fmla="val 14181"/>
            </a:avLst>
          </a:prstGeom>
          <a:solidFill>
            <a:srgbClr val="2E2E2F"/>
          </a:solidFill>
          <a:ln/>
        </p:spPr>
      </p:sp>
      <p:sp>
        <p:nvSpPr>
          <p:cNvPr id="5" name="Text 3"/>
          <p:cNvSpPr/>
          <p:nvPr/>
        </p:nvSpPr>
        <p:spPr>
          <a:xfrm>
            <a:off x="992148" y="3452217"/>
            <a:ext cx="3818573"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Accuracy: Overall Correctness</a:t>
            </a:r>
            <a:endParaRPr lang="en-US" sz="1950" dirty="0"/>
          </a:p>
        </p:txBody>
      </p:sp>
      <p:sp>
        <p:nvSpPr>
          <p:cNvPr id="6" name="Text 4"/>
          <p:cNvSpPr/>
          <p:nvPr/>
        </p:nvSpPr>
        <p:spPr>
          <a:xfrm>
            <a:off x="992148" y="4191595"/>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Accuracy measures the proportion of true results (both true positives and true negatives) among the total number of cases examined. For example, a 95% accuracy rate indicates that 95 out of 100 predictions were correct.</a:t>
            </a:r>
            <a:endParaRPr lang="en-US" sz="1550" dirty="0"/>
          </a:p>
        </p:txBody>
      </p:sp>
      <p:sp>
        <p:nvSpPr>
          <p:cNvPr id="7" name="Shape 5"/>
          <p:cNvSpPr/>
          <p:nvPr/>
        </p:nvSpPr>
        <p:spPr>
          <a:xfrm>
            <a:off x="5207437" y="3253859"/>
            <a:ext cx="4215408" cy="3358872"/>
          </a:xfrm>
          <a:prstGeom prst="roundRect">
            <a:avLst>
              <a:gd name="adj" fmla="val 14181"/>
            </a:avLst>
          </a:prstGeom>
          <a:solidFill>
            <a:srgbClr val="2E2E2F"/>
          </a:solidFill>
          <a:ln/>
        </p:spPr>
      </p:sp>
      <p:sp>
        <p:nvSpPr>
          <p:cNvPr id="8" name="Text 6"/>
          <p:cNvSpPr/>
          <p:nvPr/>
        </p:nvSpPr>
        <p:spPr>
          <a:xfrm>
            <a:off x="5405795" y="3452217"/>
            <a:ext cx="3818692"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The "Spam Trap": False Positives</a:t>
            </a:r>
            <a:endParaRPr lang="en-US" sz="1950" dirty="0"/>
          </a:p>
        </p:txBody>
      </p:sp>
      <p:sp>
        <p:nvSpPr>
          <p:cNvPr id="9" name="Text 7"/>
          <p:cNvSpPr/>
          <p:nvPr/>
        </p:nvSpPr>
        <p:spPr>
          <a:xfrm>
            <a:off x="5405795" y="4191595"/>
            <a:ext cx="3818692" cy="22227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 False Positive occurs when a legitimate email (Ham) is incorrectly classified as Spam. Imagine a job offer, a university acceptance letter, or an urgent family message being sent to the spam folder. This is a critical error we must avoid at all costs.</a:t>
            </a:r>
            <a:endParaRPr lang="en-US" sz="1550" dirty="0"/>
          </a:p>
        </p:txBody>
      </p:sp>
      <p:sp>
        <p:nvSpPr>
          <p:cNvPr id="10" name="Shape 8"/>
          <p:cNvSpPr/>
          <p:nvPr/>
        </p:nvSpPr>
        <p:spPr>
          <a:xfrm>
            <a:off x="9621203" y="3253859"/>
            <a:ext cx="4215289" cy="3358872"/>
          </a:xfrm>
          <a:prstGeom prst="roundRect">
            <a:avLst>
              <a:gd name="adj" fmla="val 14181"/>
            </a:avLst>
          </a:prstGeom>
          <a:solidFill>
            <a:srgbClr val="2E2E2F"/>
          </a:solidFill>
          <a:ln/>
        </p:spPr>
      </p:sp>
      <p:sp>
        <p:nvSpPr>
          <p:cNvPr id="11" name="Text 9"/>
          <p:cNvSpPr/>
          <p:nvPr/>
        </p:nvSpPr>
        <p:spPr>
          <a:xfrm>
            <a:off x="9819561" y="3452217"/>
            <a:ext cx="3818573"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False Negatives: Annoying, Not Fatal</a:t>
            </a:r>
            <a:endParaRPr lang="en-US" sz="1950" dirty="0"/>
          </a:p>
        </p:txBody>
      </p:sp>
      <p:sp>
        <p:nvSpPr>
          <p:cNvPr id="12" name="Text 10"/>
          <p:cNvSpPr/>
          <p:nvPr/>
        </p:nvSpPr>
        <p:spPr>
          <a:xfrm>
            <a:off x="9819561" y="4191595"/>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 False Negative occurs when a spam email is incorrectly classified as Ham, allowing it into the inbox. While annoying and inconvenient, receiving a junk email is generally less detrimental than missing an important legitimate email.</a:t>
            </a:r>
            <a:endParaRPr lang="en-US" sz="1550" dirty="0"/>
          </a:p>
        </p:txBody>
      </p:sp>
      <p:sp>
        <p:nvSpPr>
          <p:cNvPr id="13" name="Text 11"/>
          <p:cNvSpPr/>
          <p:nvPr/>
        </p:nvSpPr>
        <p:spPr>
          <a:xfrm>
            <a:off x="793790" y="683597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Our primary goal is to </a:t>
            </a:r>
            <a:r>
              <a:rPr lang="en-US" sz="1550" dirty="0">
                <a:solidFill>
                  <a:srgbClr val="FF6BD8"/>
                </a:solidFill>
                <a:latin typeface="Fira Sans" pitchFamily="34" charset="0"/>
                <a:ea typeface="Fira Sans" pitchFamily="34" charset="-122"/>
                <a:cs typeface="Fira Sans" pitchFamily="34" charset="-120"/>
              </a:rPr>
              <a:t>maximise Precision</a:t>
            </a:r>
            <a:r>
              <a:rPr lang="en-US" sz="1550" dirty="0">
                <a:solidFill>
                  <a:srgbClr val="E0D6DE"/>
                </a:solidFill>
                <a:latin typeface="Fira Sans" pitchFamily="34" charset="0"/>
                <a:ea typeface="Fira Sans" pitchFamily="34" charset="-122"/>
                <a:cs typeface="Fira Sans" pitchFamily="34" charset="-120"/>
              </a:rPr>
              <a:t>. This ensures that when our system flags an email as spam, it is highly likely to be correct, thereby safeguarding legitimate communications from being misclassified and lost.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176338" y="596979"/>
            <a:ext cx="9935170" cy="530662"/>
          </a:xfrm>
          <a:prstGeom prst="rect">
            <a:avLst/>
          </a:prstGeom>
          <a:noFill/>
          <a:ln/>
        </p:spPr>
        <p:txBody>
          <a:bodyPr wrap="none" lIns="0" tIns="0" rIns="0" bIns="0" rtlCol="0" anchor="t"/>
          <a:lstStyle/>
          <a:p>
            <a:pPr marL="0" indent="0" algn="l">
              <a:lnSpc>
                <a:spcPts val="4150"/>
              </a:lnSpc>
              <a:buNone/>
            </a:pPr>
            <a:r>
              <a:rPr lang="en-US" sz="3300" dirty="0">
                <a:solidFill>
                  <a:srgbClr val="FF00FF"/>
                </a:solidFill>
                <a:latin typeface="Fira Mono Medium" pitchFamily="34" charset="0"/>
                <a:ea typeface="Fira Mono Medium" pitchFamily="34" charset="-122"/>
                <a:cs typeface="Fira Mono Medium" pitchFamily="34" charset="-120"/>
              </a:rPr>
              <a:t>Comparative Analysis: Model Performance</a:t>
            </a:r>
            <a:endParaRPr lang="en-US" sz="3300" dirty="0">
              <a:solidFill>
                <a:srgbClr val="FF00FF"/>
              </a:solidFill>
            </a:endParaRPr>
          </a:p>
        </p:txBody>
      </p:sp>
      <p:sp>
        <p:nvSpPr>
          <p:cNvPr id="3" name="Text 1"/>
          <p:cNvSpPr/>
          <p:nvPr/>
        </p:nvSpPr>
        <p:spPr>
          <a:xfrm>
            <a:off x="1168718" y="1277065"/>
            <a:ext cx="12277725" cy="543639"/>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After rigorous experimentation, we analysed the performance of each machine learning model based on accuracy and, more importantly, precision. This comparison was vital in identifying the algorithm best suited for our spam classification task. The table contains the models used followed by their accuracy and precision.</a:t>
            </a:r>
          </a:p>
          <a:p>
            <a:pPr marL="0" indent="0" algn="l">
              <a:lnSpc>
                <a:spcPts val="2100"/>
              </a:lnSpc>
              <a:buNone/>
            </a:pPr>
            <a:endParaRPr lang="en-US" sz="1300" dirty="0"/>
          </a:p>
        </p:txBody>
      </p:sp>
      <p:sp>
        <p:nvSpPr>
          <p:cNvPr id="4" name="Shape 2"/>
          <p:cNvSpPr/>
          <p:nvPr/>
        </p:nvSpPr>
        <p:spPr>
          <a:xfrm>
            <a:off x="1176338" y="2201942"/>
            <a:ext cx="12277725" cy="4696063"/>
          </a:xfrm>
          <a:prstGeom prst="roundRect">
            <a:avLst>
              <a:gd name="adj" fmla="val 543"/>
            </a:avLst>
          </a:prstGeom>
          <a:noFill/>
          <a:ln w="7620">
            <a:solidFill>
              <a:srgbClr val="FFFFFF">
                <a:alpha val="24000"/>
              </a:srgbClr>
            </a:solidFill>
            <a:prstDash val="solid"/>
          </a:ln>
        </p:spPr>
      </p:sp>
      <p:sp>
        <p:nvSpPr>
          <p:cNvPr id="5" name="Shape 3"/>
          <p:cNvSpPr/>
          <p:nvPr/>
        </p:nvSpPr>
        <p:spPr>
          <a:xfrm>
            <a:off x="1183958" y="2209562"/>
            <a:ext cx="12262485" cy="1034296"/>
          </a:xfrm>
          <a:prstGeom prst="rect">
            <a:avLst/>
          </a:prstGeom>
          <a:solidFill>
            <a:srgbClr val="FFFFFF">
              <a:alpha val="4000"/>
            </a:srgbClr>
          </a:solidFill>
          <a:ln/>
        </p:spPr>
      </p:sp>
      <p:sp>
        <p:nvSpPr>
          <p:cNvPr id="6" name="Text 4"/>
          <p:cNvSpPr/>
          <p:nvPr/>
        </p:nvSpPr>
        <p:spPr>
          <a:xfrm>
            <a:off x="1353741" y="2318980"/>
            <a:ext cx="2722245" cy="271820"/>
          </a:xfrm>
          <a:prstGeom prst="rect">
            <a:avLst/>
          </a:prstGeom>
          <a:noFill/>
          <a:ln/>
        </p:spPr>
        <p:txBody>
          <a:bodyPr wrap="none" lIns="0" tIns="0" rIns="0" bIns="0" rtlCol="0" anchor="t"/>
          <a:lstStyle/>
          <a:p>
            <a:pPr>
              <a:lnSpc>
                <a:spcPts val="2100"/>
              </a:lnSpc>
            </a:pPr>
            <a:r>
              <a:rPr lang="en-IN" sz="1300" dirty="0">
                <a:solidFill>
                  <a:schemeClr val="bg1">
                    <a:lumMod val="95000"/>
                  </a:schemeClr>
                </a:solidFill>
                <a:latin typeface="Fira Sans" panose="020B0503050000020004" pitchFamily="34" charset="0"/>
              </a:rPr>
              <a:t>Bernoulli Naive Bayes</a:t>
            </a:r>
            <a:endParaRPr lang="en-US" sz="1300" dirty="0">
              <a:solidFill>
                <a:schemeClr val="bg1">
                  <a:lumMod val="95000"/>
                </a:schemeClr>
              </a:solidFill>
              <a:latin typeface="Fira Sans" panose="020B0503050000020004" pitchFamily="34" charset="0"/>
            </a:endParaRPr>
          </a:p>
        </p:txBody>
      </p:sp>
      <p:sp>
        <p:nvSpPr>
          <p:cNvPr id="7" name="Text 5"/>
          <p:cNvSpPr/>
          <p:nvPr/>
        </p:nvSpPr>
        <p:spPr>
          <a:xfrm>
            <a:off x="4423172" y="2318980"/>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89.66%</a:t>
            </a:r>
            <a:endParaRPr lang="en-US" sz="1300" dirty="0"/>
          </a:p>
        </p:txBody>
      </p:sp>
      <p:sp>
        <p:nvSpPr>
          <p:cNvPr id="8" name="Text 6"/>
          <p:cNvSpPr/>
          <p:nvPr/>
        </p:nvSpPr>
        <p:spPr>
          <a:xfrm>
            <a:off x="7488793" y="2318980"/>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84.11%</a:t>
            </a:r>
            <a:endParaRPr lang="en-US" sz="1300" dirty="0"/>
          </a:p>
        </p:txBody>
      </p:sp>
      <p:sp>
        <p:nvSpPr>
          <p:cNvPr id="9" name="Text 7"/>
          <p:cNvSpPr/>
          <p:nvPr/>
        </p:nvSpPr>
        <p:spPr>
          <a:xfrm>
            <a:off x="10554414" y="2318980"/>
            <a:ext cx="2722245" cy="815459"/>
          </a:xfrm>
          <a:prstGeom prst="rect">
            <a:avLst/>
          </a:prstGeom>
          <a:noFill/>
          <a:ln/>
        </p:spPr>
        <p:txBody>
          <a:bodyPr wrap="square" lIns="0" tIns="0" rIns="0" bIns="0" rtlCol="0" anchor="t"/>
          <a:lstStyle/>
          <a:p>
            <a:pPr>
              <a:lnSpc>
                <a:spcPts val="2100"/>
              </a:lnSpc>
            </a:pPr>
            <a:r>
              <a:rPr lang="en-GB" sz="1300" dirty="0">
                <a:solidFill>
                  <a:schemeClr val="bg1">
                    <a:lumMod val="95000"/>
                  </a:schemeClr>
                </a:solidFill>
                <a:latin typeface="Fira Sans" panose="020B0503050000020004" pitchFamily="34" charset="0"/>
              </a:rPr>
              <a:t>Performed well with binary features but showed lower precision compared to other models.</a:t>
            </a:r>
            <a:endParaRPr lang="en-US" sz="1300" dirty="0">
              <a:solidFill>
                <a:schemeClr val="bg1">
                  <a:lumMod val="95000"/>
                </a:schemeClr>
              </a:solidFill>
              <a:latin typeface="Fira Sans" panose="020B0503050000020004" pitchFamily="34" charset="0"/>
            </a:endParaRPr>
          </a:p>
        </p:txBody>
      </p:sp>
      <p:sp>
        <p:nvSpPr>
          <p:cNvPr id="10" name="Shape 8"/>
          <p:cNvSpPr/>
          <p:nvPr/>
        </p:nvSpPr>
        <p:spPr>
          <a:xfrm>
            <a:off x="1183958" y="3243858"/>
            <a:ext cx="12262485" cy="1034296"/>
          </a:xfrm>
          <a:prstGeom prst="rect">
            <a:avLst/>
          </a:prstGeom>
          <a:solidFill>
            <a:srgbClr val="000000">
              <a:alpha val="4000"/>
            </a:srgbClr>
          </a:solidFill>
          <a:ln/>
        </p:spPr>
      </p:sp>
      <p:sp>
        <p:nvSpPr>
          <p:cNvPr id="11" name="Text 9"/>
          <p:cNvSpPr/>
          <p:nvPr/>
        </p:nvSpPr>
        <p:spPr>
          <a:xfrm>
            <a:off x="1353741" y="3353276"/>
            <a:ext cx="2722245" cy="271820"/>
          </a:xfrm>
          <a:prstGeom prst="rect">
            <a:avLst/>
          </a:prstGeom>
          <a:noFill/>
          <a:ln/>
        </p:spPr>
        <p:txBody>
          <a:bodyPr wrap="none" lIns="0" tIns="0" rIns="0" bIns="0" rtlCol="0" anchor="t"/>
          <a:lstStyle/>
          <a:p>
            <a:pPr>
              <a:lnSpc>
                <a:spcPts val="2100"/>
              </a:lnSpc>
            </a:pPr>
            <a:r>
              <a:rPr lang="en-IN" sz="1300" dirty="0">
                <a:solidFill>
                  <a:schemeClr val="bg1">
                    <a:lumMod val="95000"/>
                  </a:schemeClr>
                </a:solidFill>
                <a:latin typeface="Fira Sans" panose="020B0503050000020004" pitchFamily="34" charset="0"/>
              </a:rPr>
              <a:t>Gaussian Naive Bayes</a:t>
            </a:r>
            <a:endParaRPr lang="en-US" sz="1300" dirty="0">
              <a:solidFill>
                <a:schemeClr val="bg1">
                  <a:lumMod val="95000"/>
                </a:schemeClr>
              </a:solidFill>
              <a:latin typeface="Fira Sans" panose="020B0503050000020004" pitchFamily="34" charset="0"/>
            </a:endParaRPr>
          </a:p>
        </p:txBody>
      </p:sp>
      <p:sp>
        <p:nvSpPr>
          <p:cNvPr id="12" name="Text 10"/>
          <p:cNvSpPr/>
          <p:nvPr/>
        </p:nvSpPr>
        <p:spPr>
          <a:xfrm>
            <a:off x="4423172" y="3353276"/>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94.78%</a:t>
            </a:r>
            <a:endParaRPr lang="en-US" sz="1300" dirty="0"/>
          </a:p>
        </p:txBody>
      </p:sp>
      <p:sp>
        <p:nvSpPr>
          <p:cNvPr id="13" name="Text 11"/>
          <p:cNvSpPr/>
          <p:nvPr/>
        </p:nvSpPr>
        <p:spPr>
          <a:xfrm>
            <a:off x="7488793" y="3353276"/>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87.11%</a:t>
            </a:r>
            <a:endParaRPr lang="en-US" sz="1300" dirty="0"/>
          </a:p>
        </p:txBody>
      </p:sp>
      <p:sp>
        <p:nvSpPr>
          <p:cNvPr id="14" name="Text 12"/>
          <p:cNvSpPr/>
          <p:nvPr/>
        </p:nvSpPr>
        <p:spPr>
          <a:xfrm>
            <a:off x="10554414" y="3353276"/>
            <a:ext cx="2722245" cy="815459"/>
          </a:xfrm>
          <a:prstGeom prst="rect">
            <a:avLst/>
          </a:prstGeom>
          <a:noFill/>
          <a:ln/>
        </p:spPr>
        <p:txBody>
          <a:bodyPr wrap="square" lIns="0" tIns="0" rIns="0" bIns="0" rtlCol="0" anchor="t"/>
          <a:lstStyle/>
          <a:p>
            <a:pPr>
              <a:lnSpc>
                <a:spcPts val="2100"/>
              </a:lnSpc>
            </a:pPr>
            <a:r>
              <a:rPr lang="en-GB" sz="1300" dirty="0">
                <a:solidFill>
                  <a:schemeClr val="bg1">
                    <a:lumMod val="95000"/>
                  </a:schemeClr>
                </a:solidFill>
                <a:latin typeface="Fira Sans" panose="020B0503050000020004" pitchFamily="34" charset="0"/>
              </a:rPr>
              <a:t>Used as a baseline model; performance was limited due to distribution assumptions.</a:t>
            </a:r>
            <a:endParaRPr lang="en-US" sz="1300" dirty="0">
              <a:solidFill>
                <a:schemeClr val="bg1">
                  <a:lumMod val="95000"/>
                </a:schemeClr>
              </a:solidFill>
              <a:latin typeface="Fira Sans" panose="020B0503050000020004" pitchFamily="34" charset="0"/>
            </a:endParaRPr>
          </a:p>
        </p:txBody>
      </p:sp>
      <p:sp>
        <p:nvSpPr>
          <p:cNvPr id="15" name="Shape 13"/>
          <p:cNvSpPr/>
          <p:nvPr/>
        </p:nvSpPr>
        <p:spPr>
          <a:xfrm>
            <a:off x="1183958" y="4278154"/>
            <a:ext cx="12262485" cy="1306116"/>
          </a:xfrm>
          <a:prstGeom prst="rect">
            <a:avLst/>
          </a:prstGeom>
          <a:solidFill>
            <a:srgbClr val="FFFFFF">
              <a:alpha val="4000"/>
            </a:srgbClr>
          </a:solidFill>
          <a:ln/>
        </p:spPr>
      </p:sp>
      <p:sp>
        <p:nvSpPr>
          <p:cNvPr id="16" name="Text 14"/>
          <p:cNvSpPr/>
          <p:nvPr/>
        </p:nvSpPr>
        <p:spPr>
          <a:xfrm>
            <a:off x="1353741" y="4387572"/>
            <a:ext cx="2722245" cy="271820"/>
          </a:xfrm>
          <a:prstGeom prst="rect">
            <a:avLst/>
          </a:prstGeom>
          <a:noFill/>
          <a:ln/>
        </p:spPr>
        <p:txBody>
          <a:bodyPr wrap="none" lIns="0" tIns="0" rIns="0" bIns="0" rtlCol="0" anchor="t"/>
          <a:lstStyle/>
          <a:p>
            <a:pPr>
              <a:lnSpc>
                <a:spcPts val="2100"/>
              </a:lnSpc>
            </a:pPr>
            <a:r>
              <a:rPr lang="en-IN" sz="1300" dirty="0">
                <a:solidFill>
                  <a:schemeClr val="bg1">
                    <a:lumMod val="95000"/>
                  </a:schemeClr>
                </a:solidFill>
                <a:latin typeface="Fira Sans" panose="020B0503050000020004" pitchFamily="34" charset="0"/>
              </a:rPr>
              <a:t>Multinomial Naive Bayes</a:t>
            </a:r>
            <a:endParaRPr lang="en-US" sz="1300" dirty="0">
              <a:solidFill>
                <a:schemeClr val="bg1">
                  <a:lumMod val="95000"/>
                </a:schemeClr>
              </a:solidFill>
              <a:latin typeface="Fira Sans" panose="020B0503050000020004" pitchFamily="34" charset="0"/>
            </a:endParaRPr>
          </a:p>
        </p:txBody>
      </p:sp>
      <p:sp>
        <p:nvSpPr>
          <p:cNvPr id="17" name="Text 15"/>
          <p:cNvSpPr/>
          <p:nvPr/>
        </p:nvSpPr>
        <p:spPr>
          <a:xfrm>
            <a:off x="4423172" y="4387572"/>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95.45%</a:t>
            </a:r>
            <a:endParaRPr lang="en-US" sz="1300" dirty="0"/>
          </a:p>
        </p:txBody>
      </p:sp>
      <p:sp>
        <p:nvSpPr>
          <p:cNvPr id="18" name="Text 16"/>
          <p:cNvSpPr/>
          <p:nvPr/>
        </p:nvSpPr>
        <p:spPr>
          <a:xfrm>
            <a:off x="7488793" y="4387572"/>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89.02%</a:t>
            </a:r>
            <a:endParaRPr lang="en-US" sz="1300" dirty="0"/>
          </a:p>
        </p:txBody>
      </p:sp>
      <p:sp>
        <p:nvSpPr>
          <p:cNvPr id="19" name="Text 17"/>
          <p:cNvSpPr/>
          <p:nvPr/>
        </p:nvSpPr>
        <p:spPr>
          <a:xfrm>
            <a:off x="10554414" y="4387572"/>
            <a:ext cx="2722245" cy="1087279"/>
          </a:xfrm>
          <a:prstGeom prst="rect">
            <a:avLst/>
          </a:prstGeom>
          <a:noFill/>
          <a:ln/>
        </p:spPr>
        <p:txBody>
          <a:bodyPr wrap="square" lIns="0" tIns="0" rIns="0" bIns="0" rtlCol="0" anchor="t"/>
          <a:lstStyle/>
          <a:p>
            <a:pPr>
              <a:lnSpc>
                <a:spcPts val="2100"/>
              </a:lnSpc>
            </a:pPr>
            <a:r>
              <a:rPr lang="en-GB" sz="1300" dirty="0">
                <a:solidFill>
                  <a:schemeClr val="bg1">
                    <a:lumMod val="95000"/>
                  </a:schemeClr>
                </a:solidFill>
                <a:latin typeface="Fira Sans" panose="020B0503050000020004" pitchFamily="34" charset="0"/>
              </a:rPr>
              <a:t>Achieved better precision by leveraging word frequency information.</a:t>
            </a:r>
            <a:endParaRPr lang="en-US" sz="1300" dirty="0">
              <a:solidFill>
                <a:schemeClr val="bg1">
                  <a:lumMod val="95000"/>
                </a:schemeClr>
              </a:solidFill>
              <a:latin typeface="Fira Sans" panose="020B0503050000020004" pitchFamily="34" charset="0"/>
            </a:endParaRPr>
          </a:p>
        </p:txBody>
      </p:sp>
      <p:sp>
        <p:nvSpPr>
          <p:cNvPr id="20" name="Shape 18"/>
          <p:cNvSpPr/>
          <p:nvPr/>
        </p:nvSpPr>
        <p:spPr>
          <a:xfrm>
            <a:off x="1183958" y="5584269"/>
            <a:ext cx="12262485" cy="1306116"/>
          </a:xfrm>
          <a:prstGeom prst="rect">
            <a:avLst/>
          </a:prstGeom>
          <a:solidFill>
            <a:srgbClr val="000000">
              <a:alpha val="4000"/>
            </a:srgbClr>
          </a:solidFill>
          <a:ln/>
        </p:spPr>
      </p:sp>
      <p:sp>
        <p:nvSpPr>
          <p:cNvPr id="21" name="Text 19"/>
          <p:cNvSpPr/>
          <p:nvPr/>
        </p:nvSpPr>
        <p:spPr>
          <a:xfrm>
            <a:off x="1353741" y="5693688"/>
            <a:ext cx="272224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Support Vector Machine (SVM)</a:t>
            </a:r>
            <a:endParaRPr lang="en-US" sz="1300" dirty="0"/>
          </a:p>
        </p:txBody>
      </p:sp>
      <p:sp>
        <p:nvSpPr>
          <p:cNvPr id="22" name="Text 20"/>
          <p:cNvSpPr/>
          <p:nvPr/>
        </p:nvSpPr>
        <p:spPr>
          <a:xfrm>
            <a:off x="4423172" y="5693688"/>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95.94%</a:t>
            </a:r>
            <a:endParaRPr lang="en-US" sz="1300" dirty="0"/>
          </a:p>
        </p:txBody>
      </p:sp>
      <p:sp>
        <p:nvSpPr>
          <p:cNvPr id="23" name="Text 21"/>
          <p:cNvSpPr/>
          <p:nvPr/>
        </p:nvSpPr>
        <p:spPr>
          <a:xfrm>
            <a:off x="7488793" y="5693688"/>
            <a:ext cx="2718435" cy="27182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92.05%</a:t>
            </a:r>
            <a:endParaRPr lang="en-US" sz="1300" dirty="0"/>
          </a:p>
        </p:txBody>
      </p:sp>
      <p:sp>
        <p:nvSpPr>
          <p:cNvPr id="24" name="Text 22"/>
          <p:cNvSpPr/>
          <p:nvPr/>
        </p:nvSpPr>
        <p:spPr>
          <a:xfrm>
            <a:off x="10554414" y="5693688"/>
            <a:ext cx="2722245" cy="1087279"/>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Demonstrated the best balance of Precision and Generalisation, proving highly effective for our objective.</a:t>
            </a:r>
            <a:endParaRPr lang="en-US" sz="1300" dirty="0"/>
          </a:p>
        </p:txBody>
      </p:sp>
      <p:sp>
        <p:nvSpPr>
          <p:cNvPr id="25" name="Text 23"/>
          <p:cNvSpPr/>
          <p:nvPr/>
        </p:nvSpPr>
        <p:spPr>
          <a:xfrm>
            <a:off x="1176338" y="7088981"/>
            <a:ext cx="12277725" cy="543639"/>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Fira Sans" pitchFamily="34" charset="0"/>
                <a:ea typeface="Fira Sans" pitchFamily="34" charset="-122"/>
                <a:cs typeface="Fira Sans" pitchFamily="34" charset="-120"/>
              </a:rPr>
              <a:t>The </a:t>
            </a:r>
            <a:r>
              <a:rPr lang="en-US" sz="1300" dirty="0">
                <a:solidFill>
                  <a:srgbClr val="FF6BD8"/>
                </a:solidFill>
                <a:latin typeface="Fira Sans" pitchFamily="34" charset="0"/>
                <a:ea typeface="Fira Sans" pitchFamily="34" charset="-122"/>
                <a:cs typeface="Fira Sans" pitchFamily="34" charset="-120"/>
              </a:rPr>
              <a:t>Support Vector Machine (SVM)</a:t>
            </a:r>
            <a:r>
              <a:rPr lang="en-US" sz="1300" dirty="0">
                <a:solidFill>
                  <a:srgbClr val="E0D6DE"/>
                </a:solidFill>
                <a:latin typeface="Fira Sans" pitchFamily="34" charset="0"/>
                <a:ea typeface="Fira Sans" pitchFamily="34" charset="-122"/>
                <a:cs typeface="Fira Sans" pitchFamily="34" charset="-120"/>
              </a:rPr>
              <a:t> emerged as the superior model, providing the most reliable classification with a strong emphasis on minimising false positives.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390</TotalTime>
  <Words>1630</Words>
  <Application>Microsoft Office PowerPoint</Application>
  <PresentationFormat>Custom</PresentationFormat>
  <Paragraphs>135</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Fira Sans Light</vt:lpstr>
      <vt:lpstr>Arial</vt:lpstr>
      <vt:lpstr>Fira Mono Medium</vt:lpstr>
      <vt:lpstr>Consolas</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Suukrat Agrawal</dc:creator>
  <cp:lastModifiedBy>Suukrat Agrawal</cp:lastModifiedBy>
  <cp:revision>7</cp:revision>
  <dcterms:created xsi:type="dcterms:W3CDTF">2026-01-12T19:03:09Z</dcterms:created>
  <dcterms:modified xsi:type="dcterms:W3CDTF">2026-01-21T18:42:49Z</dcterms:modified>
</cp:coreProperties>
</file>